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6.xml" ContentType="application/vnd.openxmlformats-officedocument.presentationml.notesSlide+xml"/>
  <Override PartName="/ppt/tags/tag36.xml" ContentType="application/vnd.openxmlformats-officedocument.presentationml.tags+xml"/>
  <Override PartName="/ppt/notesSlides/notesSlide17.xml" ContentType="application/vnd.openxmlformats-officedocument.presentationml.notesSlide+xml"/>
  <Override PartName="/ppt/tags/tag37.xml" ContentType="application/vnd.openxmlformats-officedocument.presentationml.tags+xml"/>
  <Override PartName="/ppt/notesSlides/notesSlide18.xml" ContentType="application/vnd.openxmlformats-officedocument.presentationml.notesSlide+xml"/>
  <Override PartName="/ppt/tags/tag38.xml" ContentType="application/vnd.openxmlformats-officedocument.presentationml.tags+xml"/>
  <Override PartName="/ppt/notesSlides/notesSlide19.xml" ContentType="application/vnd.openxmlformats-officedocument.presentationml.notesSlide+xml"/>
  <Override PartName="/ppt/tags/tag39.xml" ContentType="application/vnd.openxmlformats-officedocument.presentationml.tags+xml"/>
  <Override PartName="/ppt/notesSlides/notesSlide20.xml" ContentType="application/vnd.openxmlformats-officedocument.presentationml.notesSlide+xml"/>
  <Override PartName="/ppt/tags/tag40.xml" ContentType="application/vnd.openxmlformats-officedocument.presentationml.tags+xml"/>
  <Override PartName="/ppt/notesSlides/notesSlide21.xml" ContentType="application/vnd.openxmlformats-officedocument.presentationml.notesSlide+xml"/>
  <Override PartName="/ppt/tags/tag41.xml" ContentType="application/vnd.openxmlformats-officedocument.presentationml.tags+xml"/>
  <Override PartName="/ppt/notesSlides/notesSlide22.xml" ContentType="application/vnd.openxmlformats-officedocument.presentationml.notesSlide+xml"/>
  <Override PartName="/ppt/tags/tag42.xml" ContentType="application/vnd.openxmlformats-officedocument.presentationml.tags+xml"/>
  <Override PartName="/ppt/notesSlides/notesSlide23.xml" ContentType="application/vnd.openxmlformats-officedocument.presentationml.notesSlide+xml"/>
  <Override PartName="/ppt/tags/tag43.xml" ContentType="application/vnd.openxmlformats-officedocument.presentationml.tags+xml"/>
  <Override PartName="/ppt/notesSlides/notesSlide24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5.xml" ContentType="application/vnd.openxmlformats-officedocument.presentationml.notesSlide+xml"/>
  <Override PartName="/ppt/tags/tag46.xml" ContentType="application/vnd.openxmlformats-officedocument.presentationml.tags+xml"/>
  <Override PartName="/ppt/notesSlides/notesSlide26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7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8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9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30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1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32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4.xml" ContentType="application/vnd.openxmlformats-officedocument.presentationml.notesSlide+xml"/>
  <Override PartName="/ppt/tags/tag66.xml" ContentType="application/vnd.openxmlformats-officedocument.presentationml.tags+xml"/>
  <Override PartName="/ppt/notesSlides/notesSlide35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6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37.xml" ContentType="application/vnd.openxmlformats-officedocument.presentationml.notesSlide+xml"/>
  <Override PartName="/ppt/tags/tag73.xml" ContentType="application/vnd.openxmlformats-officedocument.presentationml.tags+xml"/>
  <Override PartName="/ppt/notesSlides/notesSlide38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39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40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41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42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43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44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45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46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47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48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49.xml" ContentType="application/vnd.openxmlformats-officedocument.presentationml.notesSlide+xml"/>
  <Override PartName="/ppt/tags/tag100.xml" ContentType="application/vnd.openxmlformats-officedocument.presentationml.tags+xml"/>
  <Override PartName="/ppt/notesSlides/notesSlide50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51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52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53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54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55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56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57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58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59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60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61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62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63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64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65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66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67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68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69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70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71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72.xml" ContentType="application/vnd.openxmlformats-officedocument.presentationml.notesSlide+xml"/>
  <Override PartName="/ppt/tags/tag151.xml" ContentType="application/vnd.openxmlformats-officedocument.presentationml.tags+xml"/>
  <Override PartName="/ppt/notesSlides/notesSlide73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74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75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76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77.xml" ContentType="application/vnd.openxmlformats-officedocument.presentationml.notesSlide+xml"/>
  <Override PartName="/ppt/tags/tag162.xml" ContentType="application/vnd.openxmlformats-officedocument.presentationml.tags+xml"/>
  <Override PartName="/ppt/notesSlides/notesSlide78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79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80.xml" ContentType="application/vnd.openxmlformats-officedocument.presentationml.notesSlide+xml"/>
  <Override PartName="/ppt/tags/tag167.xml" ContentType="application/vnd.openxmlformats-officedocument.presentationml.tags+xml"/>
  <Override PartName="/ppt/notesSlides/notesSlide81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82.xml" ContentType="application/vnd.openxmlformats-officedocument.presentationml.notesSlide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83.xml" ContentType="application/vnd.openxmlformats-officedocument.presentationml.notesSlid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84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85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86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87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88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89.xml" ContentType="application/vnd.openxmlformats-officedocument.presentationml.notesSlide+xml"/>
  <Override PartName="/ppt/tags/tag186.xml" ContentType="application/vnd.openxmlformats-officedocument.presentationml.tags+xml"/>
  <Override PartName="/ppt/notesSlides/notesSlide90.xml" ContentType="application/vnd.openxmlformats-officedocument.presentationml.notesSlide+xml"/>
  <Override PartName="/ppt/tags/tag187.xml" ContentType="application/vnd.openxmlformats-officedocument.presentationml.tags+xml"/>
  <Override PartName="/ppt/notesSlides/notesSlide91.xml" ContentType="application/vnd.openxmlformats-officedocument.presentationml.notesSlide+xml"/>
  <Override PartName="/ppt/tags/tag1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94"/>
  </p:notesMasterIdLst>
  <p:sldIdLst>
    <p:sldId id="256" r:id="rId3"/>
    <p:sldId id="335" r:id="rId4"/>
    <p:sldId id="326" r:id="rId5"/>
    <p:sldId id="336" r:id="rId6"/>
    <p:sldId id="327" r:id="rId7"/>
    <p:sldId id="337" r:id="rId8"/>
    <p:sldId id="338" r:id="rId9"/>
    <p:sldId id="339" r:id="rId10"/>
    <p:sldId id="340" r:id="rId11"/>
    <p:sldId id="341" r:id="rId12"/>
    <p:sldId id="342" r:id="rId13"/>
    <p:sldId id="415" r:id="rId14"/>
    <p:sldId id="344" r:id="rId15"/>
    <p:sldId id="343" r:id="rId16"/>
    <p:sldId id="328" r:id="rId17"/>
    <p:sldId id="345" r:id="rId18"/>
    <p:sldId id="329" r:id="rId19"/>
    <p:sldId id="330" r:id="rId20"/>
    <p:sldId id="346" r:id="rId21"/>
    <p:sldId id="347" r:id="rId22"/>
    <p:sldId id="348" r:id="rId23"/>
    <p:sldId id="349" r:id="rId24"/>
    <p:sldId id="350" r:id="rId25"/>
    <p:sldId id="351" r:id="rId26"/>
    <p:sldId id="331" r:id="rId27"/>
    <p:sldId id="352" r:id="rId28"/>
    <p:sldId id="353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416" r:id="rId39"/>
    <p:sldId id="332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33" r:id="rId52"/>
    <p:sldId id="375" r:id="rId53"/>
    <p:sldId id="377" r:id="rId54"/>
    <p:sldId id="376" r:id="rId55"/>
    <p:sldId id="378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386" r:id="rId64"/>
    <p:sldId id="387" r:id="rId65"/>
    <p:sldId id="388" r:id="rId66"/>
    <p:sldId id="389" r:id="rId67"/>
    <p:sldId id="390" r:id="rId68"/>
    <p:sldId id="391" r:id="rId69"/>
    <p:sldId id="392" r:id="rId70"/>
    <p:sldId id="393" r:id="rId71"/>
    <p:sldId id="394" r:id="rId72"/>
    <p:sldId id="395" r:id="rId73"/>
    <p:sldId id="396" r:id="rId74"/>
    <p:sldId id="334" r:id="rId75"/>
    <p:sldId id="397" r:id="rId76"/>
    <p:sldId id="398" r:id="rId77"/>
    <p:sldId id="399" r:id="rId78"/>
    <p:sldId id="400" r:id="rId79"/>
    <p:sldId id="401" r:id="rId80"/>
    <p:sldId id="402" r:id="rId81"/>
    <p:sldId id="403" r:id="rId82"/>
    <p:sldId id="404" r:id="rId83"/>
    <p:sldId id="405" r:id="rId84"/>
    <p:sldId id="406" r:id="rId85"/>
    <p:sldId id="407" r:id="rId86"/>
    <p:sldId id="408" r:id="rId87"/>
    <p:sldId id="409" r:id="rId88"/>
    <p:sldId id="410" r:id="rId89"/>
    <p:sldId id="411" r:id="rId90"/>
    <p:sldId id="412" r:id="rId91"/>
    <p:sldId id="413" r:id="rId92"/>
    <p:sldId id="414" r:id="rId93"/>
  </p:sldIdLst>
  <p:sldSz cx="9144000" cy="6858000" type="screen4x3"/>
  <p:notesSz cx="6858000" cy="9144000"/>
  <p:custDataLst>
    <p:tags r:id="rId9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583" autoAdjust="0"/>
  </p:normalViewPr>
  <p:slideViewPr>
    <p:cSldViewPr>
      <p:cViewPr>
        <p:scale>
          <a:sx n="70" d="100"/>
          <a:sy n="70" d="100"/>
        </p:scale>
        <p:origin x="-197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ags" Target="tags/tag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E429C-E3A5-483A-8D4F-DD99ABC19D08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D4D4B-D15B-4BF9-8BE1-A2F68C05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87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Welcome to Module 4 of the </a:t>
            </a:r>
            <a:r>
              <a:rPr lang="en-US" dirty="0" err="1" smtClean="0"/>
              <a:t>Traf</a:t>
            </a:r>
            <a:r>
              <a:rPr lang="en-US" dirty="0" smtClean="0"/>
              <a:t> Signal </a:t>
            </a:r>
            <a:r>
              <a:rPr lang="en-US" dirty="0" err="1" smtClean="0"/>
              <a:t>Constr</a:t>
            </a:r>
            <a:r>
              <a:rPr lang="en-US" dirty="0" smtClean="0"/>
              <a:t> &amp; Inspec</a:t>
            </a:r>
            <a:r>
              <a:rPr lang="en-US" baseline="0" dirty="0" smtClean="0"/>
              <a:t>t in PA e-learning course. In this module, we will discuss a variety of materials and products.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12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1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65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65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60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86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08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77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8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20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3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6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61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83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56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84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48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842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368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51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05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61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97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39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140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15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469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49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293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446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80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540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24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651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3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733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93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741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297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424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205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639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109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65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614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971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17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157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315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109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501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43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139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493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84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461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041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294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353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015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170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35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4111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375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372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01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031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596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9016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8947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348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844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358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6753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4499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648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53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5992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3798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9606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6083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9481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8797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2438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380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0517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4962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60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2157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D4D4B-D15B-4BF9-8BE1-A2F68C050B0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428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ED353-EEEA-4CDB-8E90-4F4B3ADAD733}" type="slidenum">
              <a:rPr lang="en-US" smtClean="0"/>
              <a:pPr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08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6.xml"/><Relationship Id="rId7" Type="http://schemas.openxmlformats.org/officeDocument/2006/relationships/image" Target="../media/image2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.xml"/><Relationship Id="rId9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" y="1463040"/>
            <a:ext cx="3566160" cy="533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439" y="91440"/>
            <a:ext cx="8961120" cy="12801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" y="91440"/>
            <a:ext cx="8961120" cy="1280160"/>
          </a:xfrm>
          <a:ln>
            <a:noFill/>
          </a:ln>
        </p:spPr>
        <p:txBody>
          <a:bodyPr/>
          <a:lstStyle>
            <a:lvl1pPr>
              <a:defRPr>
                <a:ln>
                  <a:noFill/>
                </a:ln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99" y="1905000"/>
            <a:ext cx="3047098" cy="4572000"/>
          </a:xfrm>
        </p:spPr>
        <p:txBody>
          <a:bodyPr anchor="ctr" anchorCtr="0"/>
          <a:lstStyle>
            <a:lvl1pPr marL="0" indent="0" algn="ctr">
              <a:buNone/>
              <a:defRPr b="1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276600" y="1746504"/>
            <a:ext cx="912687" cy="11887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grpSp>
        <p:nvGrpSpPr>
          <p:cNvPr id="15" name="Group 14"/>
          <p:cNvGrpSpPr/>
          <p:nvPr userDrawn="1">
            <p:custDataLst>
              <p:tags r:id="rId2"/>
            </p:custDataLst>
          </p:nvPr>
        </p:nvGrpSpPr>
        <p:grpSpPr>
          <a:xfrm>
            <a:off x="3289819" y="1463040"/>
            <a:ext cx="5763248" cy="5334000"/>
            <a:chOff x="3289819" y="1463040"/>
            <a:chExt cx="5763248" cy="5334000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/>
            <a:srcRect l="7132" r="7132"/>
            <a:stretch/>
          </p:blipFill>
          <p:spPr>
            <a:xfrm>
              <a:off x="3730210" y="1463040"/>
              <a:ext cx="2606040" cy="260604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77" t="13166" r="27374" b="27167"/>
            <a:stretch/>
          </p:blipFill>
          <p:spPr>
            <a:xfrm>
              <a:off x="3733778" y="4191000"/>
              <a:ext cx="2606040" cy="260604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6447027" y="4191000"/>
              <a:ext cx="2606040" cy="260604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75" t="25335" r="20125" b="6667"/>
            <a:stretch/>
          </p:blipFill>
          <p:spPr>
            <a:xfrm>
              <a:off x="6446519" y="1474915"/>
              <a:ext cx="2606040" cy="260604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7" t="9104" r="8197" b="12428"/>
            <a:stretch/>
          </p:blipFill>
          <p:spPr>
            <a:xfrm>
              <a:off x="3289819" y="1736054"/>
              <a:ext cx="898566" cy="118872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1" t="10667" r="12577" b="7532"/>
            <a:stretch/>
          </p:blipFill>
          <p:spPr>
            <a:xfrm>
              <a:off x="3289819" y="3535680"/>
              <a:ext cx="915303" cy="118872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57" b="3357"/>
            <a:stretch/>
          </p:blipFill>
          <p:spPr>
            <a:xfrm>
              <a:off x="3306556" y="5288279"/>
              <a:ext cx="914400" cy="1188721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91440" y="91440"/>
            <a:ext cx="8976360" cy="10972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91441"/>
            <a:ext cx="8976360" cy="82407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7620000" cy="527537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90972" y="1295400"/>
            <a:ext cx="1143000" cy="5486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7010420" y="838200"/>
            <a:ext cx="457180" cy="59544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8" name="Picture 17" descr="APS Pushbutton.JP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7" cstate="print"/>
          <a:srcRect l="22392" t="26419" r="19348" b="16782"/>
          <a:stretch/>
        </p:blipFill>
        <p:spPr bwMode="auto">
          <a:xfrm>
            <a:off x="7696200" y="839316"/>
            <a:ext cx="457200" cy="59433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Cabinet Type 1 Mount.JP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8" cstate="print"/>
          <a:srcRect l="18430" t="26606" r="33493" b="26441"/>
          <a:stretch/>
        </p:blipFill>
        <p:spPr bwMode="auto">
          <a:xfrm>
            <a:off x="8382000" y="839316"/>
            <a:ext cx="457200" cy="59547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" descr="C:\01Projects\PennDOT\Admin (General)\Media Kit\2008PennDOTLogoColor.jpg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4" y="6456609"/>
            <a:ext cx="984686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28600" y="228600"/>
            <a:ext cx="8686800" cy="1136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228600" y="1447800"/>
            <a:ext cx="11430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20" y="1067207"/>
            <a:ext cx="457180" cy="59544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3" name="Picture 12" descr="APS Pushbutton.JPG"/>
          <p:cNvPicPr>
            <a:picLocks noChangeAspect="1"/>
          </p:cNvPicPr>
          <p:nvPr userDrawn="1"/>
        </p:nvPicPr>
        <p:blipFill rotWithShape="1">
          <a:blip r:embed="rId3" cstate="print"/>
          <a:srcRect l="22392" t="26419" r="19348" b="16782"/>
          <a:stretch/>
        </p:blipFill>
        <p:spPr bwMode="auto">
          <a:xfrm>
            <a:off x="7543800" y="1068323"/>
            <a:ext cx="457200" cy="59433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abinet Type 1 Mount.JPG"/>
          <p:cNvPicPr>
            <a:picLocks noChangeAspect="1"/>
          </p:cNvPicPr>
          <p:nvPr userDrawn="1"/>
        </p:nvPicPr>
        <p:blipFill rotWithShape="1">
          <a:blip r:embed="rId4" cstate="print"/>
          <a:srcRect l="18430" t="26606" r="33493" b="26441"/>
          <a:stretch/>
        </p:blipFill>
        <p:spPr bwMode="auto">
          <a:xfrm>
            <a:off x="8229600" y="1068323"/>
            <a:ext cx="457200" cy="59547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2" descr="C:\01Projects\PennDOT\Admin (General)\Media Kit\2008PennDOTLogoColor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57" y="6328184"/>
            <a:ext cx="984686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2" descr="C:\01Projects\PennDOT\Admin (General)\Media Kit\2008PennDOTLogoColo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57" y="6328184"/>
            <a:ext cx="984686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447800"/>
            <a:ext cx="1524000" cy="5410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C:\01Projects\PennDOT\Admin (General)\Media Kit\2008PennDOTLogoColo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57" y="6328184"/>
            <a:ext cx="984686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C9E1-6621-4182-8902-0F26D3A31514}" type="datetimeFigureOut">
              <a:rPr lang="en-US" smtClean="0"/>
              <a:t>1/1/2014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A718-4B6A-426C-87B0-EDD8B353F2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1459787"/>
            <a:ext cx="11430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76200"/>
            <a:ext cx="8991600" cy="12887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91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600200"/>
            <a:ext cx="7467600" cy="4727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365C9E1-6621-4182-8902-0F26D3A31514}" type="datetimeFigureOut">
              <a:rPr lang="en-US" smtClean="0"/>
              <a:pPr/>
              <a:t>1/1/2014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242A718-4B6A-426C-87B0-EDD8B353F2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7010420" y="1003608"/>
            <a:ext cx="457180" cy="59544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4" name="Picture 13" descr="APS Pushbutton.JPG"/>
          <p:cNvPicPr>
            <a:picLocks noChangeAspect="1"/>
          </p:cNvPicPr>
          <p:nvPr userDrawn="1"/>
        </p:nvPicPr>
        <p:blipFill rotWithShape="1">
          <a:blip r:embed="rId18" cstate="print"/>
          <a:srcRect l="22392" t="26419" r="19348" b="16782"/>
          <a:stretch/>
        </p:blipFill>
        <p:spPr bwMode="auto">
          <a:xfrm>
            <a:off x="7696200" y="1004724"/>
            <a:ext cx="457200" cy="59433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abinet Type 1 Mount.JPG"/>
          <p:cNvPicPr>
            <a:picLocks noChangeAspect="1"/>
          </p:cNvPicPr>
          <p:nvPr userDrawn="1"/>
        </p:nvPicPr>
        <p:blipFill rotWithShape="1">
          <a:blip r:embed="rId19" cstate="print"/>
          <a:srcRect l="18430" t="26606" r="33493" b="26441"/>
          <a:stretch/>
        </p:blipFill>
        <p:spPr bwMode="auto">
          <a:xfrm>
            <a:off x="8382000" y="1004724"/>
            <a:ext cx="457200" cy="59547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2" descr="C:\01Projects\PennDOT\Admin (General)\Media Kit\2008PennDOTLogoColor.jp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7" y="6326632"/>
            <a:ext cx="984686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tags" Target="../tags/tag24.xml"/><Relationship Id="rId7" Type="http://schemas.openxmlformats.org/officeDocument/2006/relationships/image" Target="../media/image15.em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.xml"/><Relationship Id="rId9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30.xml"/><Relationship Id="rId7" Type="http://schemas.openxmlformats.org/officeDocument/2006/relationships/image" Target="../media/image18.emf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.xml"/><Relationship Id="rId9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2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hyperlink" Target="ftp://ftp.dot.state.pa.us/public/pdf/BOCM_MTD_LAB/PUBLICATIONS/PUB_19/Ptm-427.pdf" TargetMode="External"/><Relationship Id="rId4" Type="http://schemas.openxmlformats.org/officeDocument/2006/relationships/hyperlink" Target="http://www.youtube.com/watch?v=hRdk_3DilP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hyperlink" Target="ftp://ftp.dot.state.pa.us/public/pdf/BOCM_MTD_LAB/PUBLICATIONS/PUB_19/Ptm-429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23.png"/><Relationship Id="rId5" Type="http://schemas.openxmlformats.org/officeDocument/2006/relationships/hyperlink" Target="http://www.dot.state.pa.us/Portal%20Information/Traffic%20Signal%20Portal/catalogcut.htm" TargetMode="External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26.emf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ftp://ftp.dot.state.pa.us/public/bureaus/design/pub408/900/956.pdf" TargetMode="External"/><Relationship Id="rId3" Type="http://schemas.openxmlformats.org/officeDocument/2006/relationships/notesSlide" Target="../notesSlides/notesSlide3.xml"/><Relationship Id="rId7" Type="http://schemas.openxmlformats.org/officeDocument/2006/relationships/hyperlink" Target="ftp://ftp.dot.state.pa.us/public/bureaus/design/pub408/900/955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hyperlink" Target="ftp://ftp.dot.state.pa.us/public/bureaus/design/pub408/900/954.pdf" TargetMode="External"/><Relationship Id="rId5" Type="http://schemas.openxmlformats.org/officeDocument/2006/relationships/hyperlink" Target="ftp://ftp.dot.state.pa.us/public/bureaus/design/pub408/900/953.pdf" TargetMode="External"/><Relationship Id="rId10" Type="http://schemas.openxmlformats.org/officeDocument/2006/relationships/hyperlink" Target="NULL" TargetMode="External"/><Relationship Id="rId4" Type="http://schemas.openxmlformats.org/officeDocument/2006/relationships/hyperlink" Target="ftp://ftp.dot.state.pa.us/public/bureaus/design/pub408/900/951.pdf" TargetMode="External"/><Relationship Id="rId9" Type="http://schemas.openxmlformats.org/officeDocument/2006/relationships/hyperlink" Target="ftp://ftp.dot.state.pa.us/public/bureaus/design/pub408/1100/1104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27.emf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28.emf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30.emf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29.emf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32.emf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31.emf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71.xml"/><Relationship Id="rId7" Type="http://schemas.openxmlformats.org/officeDocument/2006/relationships/image" Target="../media/image35.jp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notesSlide" Target="../notesSlides/notesSlide37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8.png"/><Relationship Id="rId4" Type="http://schemas.openxmlformats.org/officeDocument/2006/relationships/tags" Target="../tags/tag72.xml"/><Relationship Id="rId9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41.emf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42.emf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tags" Target="../tags/tag82.xml"/><Relationship Id="rId7" Type="http://schemas.openxmlformats.org/officeDocument/2006/relationships/image" Target="../media/image43.emf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3.xml"/><Relationship Id="rId9" Type="http://schemas.openxmlformats.org/officeDocument/2006/relationships/image" Target="../media/image4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46.emf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47.emf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tags" Target="../tags/tag90.xml"/><Relationship Id="rId7" Type="http://schemas.openxmlformats.org/officeDocument/2006/relationships/image" Target="../media/image48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Relationship Id="rId9" Type="http://schemas.openxmlformats.org/officeDocument/2006/relationships/image" Target="../media/image5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51.emf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52.emf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53.emf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54.emf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image" Target="../media/image57.emf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56.jpe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image" Target="../media/image58.emf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5" Type="http://schemas.openxmlformats.org/officeDocument/2006/relationships/image" Target="../media/image59.emf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tags" Target="../tags/tag111.xml"/><Relationship Id="rId7" Type="http://schemas.openxmlformats.org/officeDocument/2006/relationships/notesSlide" Target="../notesSlides/notesSlide55.xml"/><Relationship Id="rId12" Type="http://schemas.openxmlformats.org/officeDocument/2006/relationships/image" Target="../media/image63.png"/><Relationship Id="rId2" Type="http://schemas.openxmlformats.org/officeDocument/2006/relationships/tags" Target="../tags/tag110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0.png"/><Relationship Id="rId5" Type="http://schemas.openxmlformats.org/officeDocument/2006/relationships/tags" Target="../tags/tag113.xml"/><Relationship Id="rId10" Type="http://schemas.openxmlformats.org/officeDocument/2006/relationships/oleObject" Target="../embeddings/oleObject1.bin"/><Relationship Id="rId4" Type="http://schemas.openxmlformats.org/officeDocument/2006/relationships/tags" Target="../tags/tag112.xml"/><Relationship Id="rId9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../media/image64.emf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image" Target="../media/image65.emf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image" Target="../media/image67.emf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66.jpeg"/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7" Type="http://schemas.openxmlformats.org/officeDocument/2006/relationships/image" Target="../media/image69.emf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68.jpeg"/><Relationship Id="rId5" Type="http://schemas.openxmlformats.org/officeDocument/2006/relationships/notesSlide" Target="../notesSlides/notesSlide59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image" Target="../media/image70.emf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image" Target="../media/image71.emf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5" Type="http://schemas.openxmlformats.org/officeDocument/2006/relationships/image" Target="../media/image72.emf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7" Type="http://schemas.openxmlformats.org/officeDocument/2006/relationships/image" Target="../media/image74.emf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73.jpeg"/><Relationship Id="rId5" Type="http://schemas.openxmlformats.org/officeDocument/2006/relationships/notesSlide" Target="../notesSlides/notesSlide63.xml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5" Type="http://schemas.openxmlformats.org/officeDocument/2006/relationships/image" Target="../media/image75.emf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76.emf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image" Target="../media/image77.emf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image" Target="../media/image78.emf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image" Target="../media/image79.emf"/><Relationship Id="rId4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image" Target="../media/image80.emf"/><Relationship Id="rId4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image" Target="../media/image81.emf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image" Target="../media/image82.emf"/><Relationship Id="rId4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5" Type="http://schemas.openxmlformats.org/officeDocument/2006/relationships/image" Target="../media/image83.emf"/><Relationship Id="rId4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7" Type="http://schemas.openxmlformats.org/officeDocument/2006/relationships/image" Target="../media/image84.emf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74.xml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7" Type="http://schemas.openxmlformats.org/officeDocument/2006/relationships/image" Target="../media/image8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85.jpeg"/><Relationship Id="rId5" Type="http://schemas.openxmlformats.org/officeDocument/2006/relationships/notesSlide" Target="../notesSlides/notesSlide75.xml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5" Type="http://schemas.openxmlformats.org/officeDocument/2006/relationships/image" Target="../media/image87.jpeg"/><Relationship Id="rId4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image" Target="../media/image88.emf"/><Relationship Id="rId4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5" Type="http://schemas.openxmlformats.org/officeDocument/2006/relationships/image" Target="../media/image89.emf"/><Relationship Id="rId4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5" Type="http://schemas.openxmlformats.org/officeDocument/2006/relationships/image" Target="../media/image91.emf"/><Relationship Id="rId4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5" Type="http://schemas.openxmlformats.org/officeDocument/2006/relationships/image" Target="../media/image92.emf"/><Relationship Id="rId4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5" Type="http://schemas.openxmlformats.org/officeDocument/2006/relationships/image" Target="../media/image94.emf"/><Relationship Id="rId4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5" Type="http://schemas.openxmlformats.org/officeDocument/2006/relationships/image" Target="../media/image95.emf"/><Relationship Id="rId4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5" Type="http://schemas.openxmlformats.org/officeDocument/2006/relationships/image" Target="../media/image96.emf"/><Relationship Id="rId4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5" Type="http://schemas.openxmlformats.org/officeDocument/2006/relationships/image" Target="../media/image97.emf"/><Relationship Id="rId4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84.xml"/><Relationship Id="rId7" Type="http://schemas.openxmlformats.org/officeDocument/2006/relationships/image" Target="../media/image98.jp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notesSlide" Target="../notesSlides/notesSlide89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8.png"/><Relationship Id="rId4" Type="http://schemas.openxmlformats.org/officeDocument/2006/relationships/tags" Target="../tags/tag185.xml"/><Relationship Id="rId9" Type="http://schemas.openxmlformats.org/officeDocument/2006/relationships/image" Target="../media/image9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7.xml"/><Relationship Id="rId4" Type="http://schemas.openxmlformats.org/officeDocument/2006/relationships/hyperlink" Target="http://www.dotdom1.state.pa.us/ecms/ecms_training_calendar.ns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Traffic Signal Construction and Inspection in Pennsylvania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171950"/>
            <a:ext cx="2971800" cy="26098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Chapter 4:</a:t>
            </a:r>
          </a:p>
          <a:p>
            <a:r>
              <a:rPr lang="en-US" sz="2800" dirty="0" smtClean="0"/>
              <a:t>Materials and Products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52400" y="2438400"/>
            <a:ext cx="2971800" cy="1733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01Projects\PennDOT\Admin (General)\Media Kit\2008CntrPennDOTColo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599"/>
            <a:ext cx="2791509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Bulletin 15 Approval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7620000" cy="6998839"/>
          </a:xfrm>
        </p:spPr>
        <p:txBody>
          <a:bodyPr>
            <a:spAutoFit/>
          </a:bodyPr>
          <a:lstStyle/>
          <a:p>
            <a:r>
              <a:rPr lang="en-US" dirty="0"/>
              <a:t>Bulletin 15 Approval </a:t>
            </a:r>
            <a:r>
              <a:rPr lang="en-US" dirty="0" smtClean="0"/>
              <a:t>Process</a:t>
            </a:r>
          </a:p>
          <a:p>
            <a:pPr lvl="1"/>
            <a:r>
              <a:rPr lang="en-US" dirty="0"/>
              <a:t>The following entities are eligible to apply for Bulletin 15 approval:</a:t>
            </a:r>
          </a:p>
          <a:p>
            <a:pPr lvl="2"/>
            <a:r>
              <a:rPr lang="en-US" dirty="0"/>
              <a:t>Manufacturers</a:t>
            </a:r>
          </a:p>
          <a:p>
            <a:pPr lvl="2"/>
            <a:r>
              <a:rPr lang="en-US" dirty="0"/>
              <a:t>Steel Epoxy Coaters or Galvanizers</a:t>
            </a:r>
          </a:p>
          <a:p>
            <a:pPr lvl="2"/>
            <a:r>
              <a:rPr lang="en-US" dirty="0"/>
              <a:t>Wood </a:t>
            </a:r>
            <a:r>
              <a:rPr lang="en-US" dirty="0" err="1"/>
              <a:t>Treaters</a:t>
            </a:r>
            <a:endParaRPr lang="en-US" dirty="0"/>
          </a:p>
          <a:p>
            <a:pPr lvl="2"/>
            <a:r>
              <a:rPr lang="en-US" dirty="0"/>
              <a:t>Steel, Aluminum or Timber Fabricators</a:t>
            </a:r>
          </a:p>
          <a:p>
            <a:pPr lvl="2"/>
            <a:r>
              <a:rPr lang="en-US" dirty="0"/>
              <a:t>Machine Shops</a:t>
            </a:r>
          </a:p>
          <a:p>
            <a:pPr lvl="2"/>
            <a:r>
              <a:rPr lang="en-US" dirty="0"/>
              <a:t>Paint Shops</a:t>
            </a:r>
          </a:p>
          <a:p>
            <a:pPr lvl="2"/>
            <a:r>
              <a:rPr lang="en-US" dirty="0"/>
              <a:t>Precast/</a:t>
            </a:r>
            <a:r>
              <a:rPr lang="en-US" dirty="0" err="1"/>
              <a:t>Prestressed</a:t>
            </a:r>
            <a:r>
              <a:rPr lang="en-US" dirty="0"/>
              <a:t> Concrete Producers</a:t>
            </a:r>
          </a:p>
          <a:p>
            <a:pPr lvl="2"/>
            <a:r>
              <a:rPr lang="en-US" dirty="0"/>
              <a:t>Cement Plants or Terminals</a:t>
            </a:r>
          </a:p>
          <a:p>
            <a:pPr lvl="2"/>
            <a:r>
              <a:rPr lang="en-US" dirty="0" err="1"/>
              <a:t>Pozzolan</a:t>
            </a:r>
            <a:r>
              <a:rPr lang="en-US" dirty="0"/>
              <a:t> Providers</a:t>
            </a:r>
          </a:p>
          <a:p>
            <a:pPr lvl="2"/>
            <a:r>
              <a:rPr lang="en-US" dirty="0"/>
              <a:t>Bituminous Terminals or Refineries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825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97" y="228600"/>
            <a:ext cx="8976360" cy="824076"/>
          </a:xfrm>
        </p:spPr>
        <p:txBody>
          <a:bodyPr/>
          <a:lstStyle/>
          <a:p>
            <a:r>
              <a:rPr lang="en-US" dirty="0"/>
              <a:t>Bulletin 15 Approval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Bulletin 15 </a:t>
            </a:r>
            <a:r>
              <a:rPr lang="en-US" dirty="0" smtClean="0"/>
              <a:t>Listings</a:t>
            </a:r>
          </a:p>
          <a:p>
            <a:pPr lvl="1"/>
            <a:r>
              <a:rPr lang="en-US" dirty="0" smtClean="0"/>
              <a:t>Organized </a:t>
            </a:r>
            <a:r>
              <a:rPr lang="en-US" dirty="0"/>
              <a:t>in the format of Publication 408, Specifications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7788024" cy="4950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51" y="13855"/>
            <a:ext cx="7793692" cy="6859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/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84" y="-13620"/>
            <a:ext cx="8241395" cy="6887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4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Bulletin 15 Approval Process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Bulletin 15 </a:t>
            </a:r>
            <a:endParaRPr lang="en-US" dirty="0" smtClean="0"/>
          </a:p>
          <a:p>
            <a:pPr lvl="1"/>
            <a:r>
              <a:rPr lang="en-US" dirty="0" smtClean="0"/>
              <a:t>Will </a:t>
            </a:r>
            <a:r>
              <a:rPr lang="en-US" dirty="0"/>
              <a:t>indicate if a supplier is on a reduced Level of Certification </a:t>
            </a:r>
            <a:endParaRPr lang="en-US" dirty="0" smtClean="0"/>
          </a:p>
          <a:p>
            <a:pPr lvl="1"/>
            <a:r>
              <a:rPr lang="en-US" dirty="0" smtClean="0"/>
              <a:t>Indicate </a:t>
            </a:r>
            <a:r>
              <a:rPr lang="en-US" dirty="0"/>
              <a:t>by notation if a product has received either a Provisional Approval or a Conditional Approval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62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Bulletin 15 Removal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Bulletin 15 Removal </a:t>
            </a:r>
            <a:r>
              <a:rPr lang="en-US" dirty="0" smtClean="0"/>
              <a:t>Actions</a:t>
            </a:r>
          </a:p>
          <a:p>
            <a:pPr lvl="1"/>
            <a:r>
              <a:rPr lang="en-US" dirty="0"/>
              <a:t>A manufacturer and/or product(s) may be removed from Bulletin 15 </a:t>
            </a:r>
            <a:endParaRPr lang="en-US" dirty="0" smtClean="0"/>
          </a:p>
          <a:p>
            <a:pPr lvl="1"/>
            <a:r>
              <a:rPr lang="en-US" dirty="0" smtClean="0"/>
              <a:t>Refer to manual for list of reasons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94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 Shop Drawing Approval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Department Shop Drawing </a:t>
            </a:r>
            <a:r>
              <a:rPr lang="en-US" dirty="0" smtClean="0"/>
              <a:t>Approval</a:t>
            </a:r>
          </a:p>
          <a:p>
            <a:pPr lvl="1"/>
            <a:r>
              <a:rPr lang="en-US" dirty="0"/>
              <a:t>Shop drawings are required for all traffic signal supports on each </a:t>
            </a:r>
            <a:r>
              <a:rPr lang="en-US" dirty="0" smtClean="0"/>
              <a:t>project</a:t>
            </a:r>
          </a:p>
          <a:p>
            <a:pPr lvl="1"/>
            <a:r>
              <a:rPr lang="en-US" dirty="0"/>
              <a:t>Department has a pre-approval </a:t>
            </a:r>
            <a:r>
              <a:rPr lang="en-US" dirty="0" smtClean="0"/>
              <a:t>process</a:t>
            </a:r>
          </a:p>
          <a:p>
            <a:pPr lvl="1"/>
            <a:r>
              <a:rPr lang="en-US" dirty="0" smtClean="0"/>
              <a:t>Only </a:t>
            </a:r>
            <a:r>
              <a:rPr lang="en-US" dirty="0"/>
              <a:t>need to verify that loading meets contract requirements and matches pre-approved drawings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7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4038600" cy="5375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2971800" y="3553700"/>
            <a:ext cx="3429000" cy="7896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8" name="Picture 7"/>
          <p:cNvPicPr/>
          <p:nvPr>
            <p:custDataLst>
              <p:tags r:id="rId3"/>
            </p:custDataLst>
          </p:nvPr>
        </p:nvPicPr>
        <p:blipFill>
          <a:blip r:embed="rId8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3" y="2667000"/>
            <a:ext cx="9004874" cy="19812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/>
          <p:nvPr>
            <p:custDataLst>
              <p:tags r:id="rId4"/>
            </p:custDataLst>
          </p:nvPr>
        </p:nvPicPr>
        <p:blipFill>
          <a:blip r:embed="rId9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50904"/>
            <a:ext cx="8915400" cy="5737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4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Catalog </a:t>
            </a:r>
            <a:r>
              <a:rPr lang="en-US" dirty="0"/>
              <a:t>Cut Sheets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/>
              <a:t>term for a few pages of specifications, instructions, dimensions, etc. </a:t>
            </a:r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enerally </a:t>
            </a:r>
            <a:r>
              <a:rPr lang="en-US" dirty="0"/>
              <a:t>shipped with the </a:t>
            </a:r>
            <a:r>
              <a:rPr lang="en-US" dirty="0" smtClean="0"/>
              <a:t>product</a:t>
            </a:r>
          </a:p>
          <a:p>
            <a:r>
              <a:rPr lang="en-US" dirty="0" smtClean="0"/>
              <a:t>Generally </a:t>
            </a:r>
            <a:r>
              <a:rPr lang="en-US" dirty="0"/>
              <a:t>specific enough to convey any information that might be needed to install or use the product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3502" y="762000"/>
            <a:ext cx="26372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Manual </a:t>
            </a:r>
            <a:r>
              <a:rPr lang="en-US" sz="2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Section 4.3</a:t>
            </a:r>
            <a:endParaRPr lang="en-US" sz="2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82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Catalog </a:t>
            </a:r>
            <a:r>
              <a:rPr lang="en-US" dirty="0"/>
              <a:t>Cut Sheets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Should </a:t>
            </a:r>
            <a:r>
              <a:rPr lang="en-US" dirty="0"/>
              <a:t>include the following information:</a:t>
            </a:r>
          </a:p>
          <a:p>
            <a:pPr lvl="1"/>
            <a:r>
              <a:rPr lang="en-US" dirty="0"/>
              <a:t>Manufacturer’s make and model number for each piece of equipment</a:t>
            </a:r>
          </a:p>
          <a:p>
            <a:pPr lvl="1"/>
            <a:r>
              <a:rPr lang="en-US" dirty="0"/>
              <a:t>Quantity of items to be used</a:t>
            </a:r>
          </a:p>
          <a:p>
            <a:pPr lvl="1"/>
            <a:r>
              <a:rPr lang="en-US" dirty="0"/>
              <a:t>Catalog Cuts may or may not require an Engineer’s </a:t>
            </a:r>
            <a:r>
              <a:rPr lang="en-US" dirty="0" smtClean="0"/>
              <a:t>seal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Department requires an engineering seal for Structural Support </a:t>
            </a:r>
            <a:r>
              <a:rPr lang="en-US" dirty="0" smtClean="0"/>
              <a:t>submissions</a:t>
            </a:r>
            <a:endParaRPr lang="en-US" dirty="0"/>
          </a:p>
          <a:p>
            <a:pPr lvl="1"/>
            <a:r>
              <a:rPr lang="en-US" dirty="0"/>
              <a:t>Either the traffic signal unit or materials unit usually pre-approves the catalog cut sheets on either the CS-201 or directly on the cut </a:t>
            </a:r>
            <a:r>
              <a:rPr lang="en-US" dirty="0" smtClean="0"/>
              <a:t>sheets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r="3038"/>
          <a:stretch/>
        </p:blipFill>
        <p:spPr bwMode="auto">
          <a:xfrm rot="5400000">
            <a:off x="1508753" y="7330"/>
            <a:ext cx="5664532" cy="7310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1693" y="324314"/>
            <a:ext cx="5757863" cy="7258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22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Proprietary </a:t>
            </a:r>
            <a:r>
              <a:rPr lang="en-US" dirty="0"/>
              <a:t>Equipment Approvals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Occasionally, the Department receives requests from municipal officials to specify a particular brand of traffic signal equipment in the special provisions for a </a:t>
            </a:r>
            <a:r>
              <a:rPr lang="en-US" dirty="0" smtClean="0"/>
              <a:t>project</a:t>
            </a:r>
          </a:p>
          <a:p>
            <a:r>
              <a:rPr lang="en-US" dirty="0" smtClean="0"/>
              <a:t>Attempt to use non-proprietary equipment</a:t>
            </a:r>
          </a:p>
          <a:p>
            <a:r>
              <a:rPr lang="en-US" dirty="0" smtClean="0"/>
              <a:t>Will consider proprietary if in public interest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43502" y="762000"/>
            <a:ext cx="26372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Manual </a:t>
            </a:r>
            <a:r>
              <a:rPr lang="en-US" sz="2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Section 4.4</a:t>
            </a:r>
            <a:endParaRPr lang="en-US" sz="2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74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Contractor </a:t>
            </a:r>
            <a:r>
              <a:rPr lang="en-US" dirty="0"/>
              <a:t>is required to perform tests on various items during the construction of a traffic signal </a:t>
            </a:r>
            <a:r>
              <a:rPr lang="en-US" dirty="0" smtClean="0"/>
              <a:t>project</a:t>
            </a:r>
          </a:p>
          <a:p>
            <a:r>
              <a:rPr lang="en-US" dirty="0" smtClean="0"/>
              <a:t>Documentation </a:t>
            </a:r>
            <a:r>
              <a:rPr lang="en-US" dirty="0"/>
              <a:t>of some test results is required by the contractor, all other tests will have to be documented by the </a:t>
            </a:r>
            <a:r>
              <a:rPr lang="en-US" dirty="0" smtClean="0"/>
              <a:t>inspector</a:t>
            </a:r>
          </a:p>
          <a:p>
            <a:r>
              <a:rPr lang="en-US" dirty="0" smtClean="0"/>
              <a:t>Following </a:t>
            </a:r>
            <a:r>
              <a:rPr lang="en-US" dirty="0"/>
              <a:t>is a tabulation of required tests with references to the section of the specification requiring the </a:t>
            </a:r>
            <a:r>
              <a:rPr lang="en-US" dirty="0" smtClean="0"/>
              <a:t>test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285453"/>
              </p:ext>
            </p:extLst>
          </p:nvPr>
        </p:nvGraphicFramePr>
        <p:xfrm>
          <a:off x="76200" y="1300744"/>
          <a:ext cx="8991600" cy="5481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4551"/>
                <a:gridCol w="7027049"/>
              </a:tblGrid>
              <a:tr h="6165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 dirty="0">
                          <a:effectLst/>
                        </a:rPr>
                        <a:t>Publication 408 Section</a:t>
                      </a:r>
                      <a:endParaRPr lang="en-US" sz="1800" spc="-15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Test Performed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082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Sec. 1104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Controller Assembly Shop Test.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082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Sec. 1104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 dirty="0">
                          <a:effectLst/>
                        </a:rPr>
                        <a:t>Traffic Signal Installation </a:t>
                      </a:r>
                      <a:r>
                        <a:rPr lang="en-US" sz="1800" spc="-15" dirty="0" smtClean="0">
                          <a:effectLst/>
                        </a:rPr>
                        <a:t>30-Day </a:t>
                      </a:r>
                      <a:r>
                        <a:rPr lang="en-US" sz="1800" spc="-15" dirty="0">
                          <a:effectLst/>
                        </a:rPr>
                        <a:t>Operating Test.</a:t>
                      </a:r>
                      <a:endParaRPr lang="en-US" sz="1800" spc="-15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082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Sec. 952.3(a)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 dirty="0">
                          <a:effectLst/>
                        </a:rPr>
                        <a:t>Malfunction Management Unit or Conflict Monitor Function Test.</a:t>
                      </a:r>
                      <a:endParaRPr lang="en-US" sz="1800" spc="-15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082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Sec. 952.3(b)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Time Clock Evaluation.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082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Sec. 953.3(d)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 dirty="0" smtClean="0">
                          <a:effectLst/>
                        </a:rPr>
                        <a:t>30-Day </a:t>
                      </a:r>
                      <a:r>
                        <a:rPr lang="en-US" sz="1800" spc="-15" dirty="0">
                          <a:effectLst/>
                        </a:rPr>
                        <a:t>Systems and Communications Test.</a:t>
                      </a:r>
                      <a:endParaRPr lang="en-US" sz="1800" spc="-15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6165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 dirty="0">
                          <a:effectLst/>
                        </a:rPr>
                        <a:t>Sec. 954.3(j)</a:t>
                      </a:r>
                      <a:endParaRPr lang="en-US" sz="1800" spc="-15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 dirty="0">
                          <a:effectLst/>
                        </a:rPr>
                        <a:t>Traffic Signal Circuits Test for Short Circuits, Unspecified Grounds, and Resistance to Earth Ground.</a:t>
                      </a:r>
                      <a:endParaRPr lang="en-US" sz="1800" spc="-15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6165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Sec. 956.3(a)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 dirty="0">
                          <a:effectLst/>
                        </a:rPr>
                        <a:t>Loop Detector Leakage Resistance, Series Resistance, and Inductance Testing.</a:t>
                      </a:r>
                      <a:endParaRPr lang="en-US" sz="1800" spc="-15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6165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Sec. 956.3(a)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Earth’s Magnetic Flux Test and Magnetometer Detector Leakage and Series Resistance Test.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082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Sec. 956 3(a)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Magnetic Detector Leakage and Series Resistance Test.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6165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Sec. 956.3(b)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Pedestrian Pushbuttons Evaluation and Pedestrian Phase Timing Test.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777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>
                          <a:effectLst/>
                        </a:rPr>
                        <a:t>Sec. 953.3(k)</a:t>
                      </a:r>
                      <a:endParaRPr lang="en-US" sz="18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800" spc="-15" dirty="0">
                          <a:effectLst/>
                        </a:rPr>
                        <a:t>Traffic Signal Communications Test for Short Circuits, Unspecified Grounds, and Resistance to Ground.</a:t>
                      </a:r>
                      <a:endParaRPr lang="en-US" sz="1800" spc="-15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143502" y="762000"/>
            <a:ext cx="26372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Manual </a:t>
            </a:r>
            <a:r>
              <a:rPr lang="en-US" sz="2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Section 4.5</a:t>
            </a:r>
            <a:endParaRPr lang="en-US" sz="2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16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Rotational Capacity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4"/>
              </a:rPr>
              <a:t>Rotational Capacity </a:t>
            </a:r>
            <a:r>
              <a:rPr lang="en-US" dirty="0" smtClean="0">
                <a:hlinkClick r:id="rId4"/>
              </a:rPr>
              <a:t>Test</a:t>
            </a:r>
            <a:endParaRPr lang="en-US" dirty="0" smtClean="0"/>
          </a:p>
          <a:p>
            <a:pPr lvl="1"/>
            <a:r>
              <a:rPr lang="en-US" dirty="0" smtClean="0"/>
              <a:t>AASHTO </a:t>
            </a:r>
            <a:r>
              <a:rPr lang="en-US" dirty="0"/>
              <a:t>M-164 (ASTM A-325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test, “that is intended to evaluate the presence of a lubricant, the efficiency of the lubricant, and the compatibility of assemblies as represented by the components selected for testing.” </a:t>
            </a:r>
          </a:p>
          <a:p>
            <a:pPr lvl="1"/>
            <a:r>
              <a:rPr lang="en-US" dirty="0" smtClean="0"/>
              <a:t>Rotational </a:t>
            </a:r>
            <a:r>
              <a:rPr lang="en-US" dirty="0"/>
              <a:t>Capacity Test is included in Publication 19 as </a:t>
            </a:r>
            <a:r>
              <a:rPr lang="en-US" dirty="0">
                <a:hlinkClick r:id="rId5"/>
              </a:rPr>
              <a:t>PTM 427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2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106.01 GENERAL</a:t>
            </a:r>
            <a:r>
              <a:rPr lang="en-US" dirty="0">
                <a:solidFill>
                  <a:srgbClr val="C00000"/>
                </a:solidFill>
              </a:rPr>
              <a:t>—Use material complying with the requirements of these specifications. At the pre-construction conference, submit a list of material to be sampled and tested by the Contractor and a list of material to be sampled and tested by the Department.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7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Strength Bolt Inspection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Strength Bolt Inspection </a:t>
            </a:r>
            <a:r>
              <a:rPr lang="en-US" dirty="0" smtClean="0"/>
              <a:t>Testing</a:t>
            </a:r>
          </a:p>
          <a:p>
            <a:pPr lvl="1"/>
            <a:r>
              <a:rPr lang="en-US" dirty="0"/>
              <a:t>This method of test is in accordance with AASHTO M-164 (ASTM A-325), and AASHTO M-253 (ASTM A-490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High Strength Bolt Inspection Test is included in Publication 19 as </a:t>
            </a:r>
            <a:r>
              <a:rPr lang="en-US" dirty="0">
                <a:hlinkClick r:id="rId4"/>
              </a:rPr>
              <a:t>PTM 429</a:t>
            </a:r>
            <a:r>
              <a:rPr lang="en-US" dirty="0"/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2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Bench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Bench </a:t>
            </a:r>
            <a:r>
              <a:rPr lang="en-US" dirty="0" smtClean="0"/>
              <a:t>Testing</a:t>
            </a:r>
          </a:p>
          <a:p>
            <a:pPr lvl="1"/>
            <a:r>
              <a:rPr lang="en-US" dirty="0" smtClean="0"/>
              <a:t>“The </a:t>
            </a:r>
            <a:r>
              <a:rPr lang="en-US" dirty="0"/>
              <a:t>critical evaluation of a new or repaired component, device, apparatus, etc., prior to installation to ensure that it is in perfect condition.” </a:t>
            </a:r>
            <a:endParaRPr lang="en-US" dirty="0" smtClean="0"/>
          </a:p>
          <a:p>
            <a:pPr lvl="1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2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Bench </a:t>
            </a:r>
            <a:r>
              <a:rPr lang="en-US" dirty="0" smtClean="0"/>
              <a:t>Testing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ollowing </a:t>
            </a:r>
            <a:r>
              <a:rPr lang="en-US" dirty="0"/>
              <a:t>bench tests may be </a:t>
            </a:r>
            <a:r>
              <a:rPr lang="en-US" dirty="0" smtClean="0"/>
              <a:t>performed:</a:t>
            </a:r>
          </a:p>
          <a:p>
            <a:pPr lvl="2"/>
            <a:r>
              <a:rPr lang="en-US" dirty="0" smtClean="0"/>
              <a:t>Tested </a:t>
            </a:r>
            <a:r>
              <a:rPr lang="en-US" dirty="0"/>
              <a:t>for compatibility with all </a:t>
            </a:r>
            <a:r>
              <a:rPr lang="en-US" dirty="0" smtClean="0"/>
              <a:t>signal </a:t>
            </a:r>
            <a:r>
              <a:rPr lang="en-US" dirty="0"/>
              <a:t>controller assemblies used by the </a:t>
            </a:r>
            <a:r>
              <a:rPr lang="en-US" dirty="0" smtClean="0"/>
              <a:t>Department</a:t>
            </a:r>
            <a:endParaRPr lang="en-US" dirty="0"/>
          </a:p>
          <a:p>
            <a:pPr lvl="2"/>
            <a:r>
              <a:rPr lang="en-US" dirty="0" smtClean="0"/>
              <a:t>BIU </a:t>
            </a:r>
            <a:r>
              <a:rPr lang="en-US" dirty="0"/>
              <a:t>components </a:t>
            </a:r>
            <a:r>
              <a:rPr lang="en-US" dirty="0" smtClean="0"/>
              <a:t>in specified tolerances</a:t>
            </a:r>
            <a:endParaRPr lang="en-US" dirty="0"/>
          </a:p>
          <a:p>
            <a:pPr lvl="2"/>
            <a:r>
              <a:rPr lang="en-US" dirty="0"/>
              <a:t>MMU components </a:t>
            </a:r>
            <a:r>
              <a:rPr lang="en-US" dirty="0" smtClean="0"/>
              <a:t>in specified tolerances</a:t>
            </a:r>
            <a:endParaRPr lang="en-US" dirty="0"/>
          </a:p>
          <a:p>
            <a:pPr lvl="3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34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Bench </a:t>
            </a:r>
            <a:r>
              <a:rPr lang="en-US" dirty="0" smtClean="0"/>
              <a:t>Testing</a:t>
            </a:r>
          </a:p>
          <a:p>
            <a:pPr lvl="1"/>
            <a:r>
              <a:rPr lang="en-US" dirty="0" smtClean="0"/>
              <a:t>Continued:</a:t>
            </a:r>
          </a:p>
          <a:p>
            <a:pPr lvl="2"/>
            <a:r>
              <a:rPr lang="en-US" dirty="0" smtClean="0"/>
              <a:t>TYPE </a:t>
            </a:r>
            <a:r>
              <a:rPr lang="en-US" dirty="0"/>
              <a:t>I or II Controller </a:t>
            </a:r>
            <a:r>
              <a:rPr lang="en-US" dirty="0" smtClean="0"/>
              <a:t>verified </a:t>
            </a:r>
            <a:r>
              <a:rPr lang="en-US" dirty="0"/>
              <a:t>for full </a:t>
            </a:r>
            <a:r>
              <a:rPr lang="en-US" dirty="0" smtClean="0"/>
              <a:t>functionality and manufacturer’s claimed operation</a:t>
            </a:r>
            <a:endParaRPr lang="en-US" dirty="0"/>
          </a:p>
          <a:p>
            <a:pPr lvl="2"/>
            <a:r>
              <a:rPr lang="en-US" dirty="0" smtClean="0"/>
              <a:t>Loop </a:t>
            </a:r>
            <a:r>
              <a:rPr lang="en-US" dirty="0"/>
              <a:t>amplifier </a:t>
            </a:r>
            <a:r>
              <a:rPr lang="en-US" dirty="0" smtClean="0"/>
              <a:t>verified </a:t>
            </a:r>
            <a:r>
              <a:rPr lang="en-US" dirty="0"/>
              <a:t>for full </a:t>
            </a:r>
            <a:r>
              <a:rPr lang="en-US" dirty="0" smtClean="0"/>
              <a:t>functionality </a:t>
            </a:r>
            <a:r>
              <a:rPr lang="en-US" dirty="0"/>
              <a:t>and manufacturer’s claimed </a:t>
            </a:r>
            <a:r>
              <a:rPr lang="en-US" dirty="0" smtClean="0"/>
              <a:t>operation </a:t>
            </a:r>
            <a:endParaRPr lang="en-US" dirty="0"/>
          </a:p>
          <a:p>
            <a:pPr lvl="2"/>
            <a:r>
              <a:rPr lang="en-US" dirty="0" smtClean="0"/>
              <a:t>TS-2 </a:t>
            </a:r>
            <a:r>
              <a:rPr lang="en-US" dirty="0"/>
              <a:t>Card Rack Counting Loop Amplifier </a:t>
            </a:r>
            <a:r>
              <a:rPr lang="en-US" dirty="0" smtClean="0"/>
              <a:t>verified </a:t>
            </a:r>
            <a:r>
              <a:rPr lang="en-US" dirty="0"/>
              <a:t>for full </a:t>
            </a:r>
            <a:r>
              <a:rPr lang="en-US" dirty="0" smtClean="0"/>
              <a:t>and manufacturer’s </a:t>
            </a:r>
            <a:r>
              <a:rPr lang="en-US" dirty="0"/>
              <a:t>claimed operation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 smtClean="0"/>
              <a:t>Field </a:t>
            </a:r>
            <a:r>
              <a:rPr lang="en-US" dirty="0"/>
              <a:t>Master Controller </a:t>
            </a:r>
            <a:r>
              <a:rPr lang="en-US" dirty="0" smtClean="0"/>
              <a:t>verified </a:t>
            </a:r>
            <a:r>
              <a:rPr lang="en-US" dirty="0"/>
              <a:t>for full </a:t>
            </a:r>
            <a:r>
              <a:rPr lang="en-US" dirty="0" smtClean="0"/>
              <a:t>functionality </a:t>
            </a:r>
            <a:r>
              <a:rPr lang="en-US" dirty="0"/>
              <a:t>and manufacturer’s claimed operation</a:t>
            </a:r>
            <a:endParaRPr lang="en-US" dirty="0" smtClean="0"/>
          </a:p>
          <a:p>
            <a:pPr lvl="3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287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Field Testing</a:t>
            </a:r>
            <a:endParaRPr lang="en-US" dirty="0" smtClean="0"/>
          </a:p>
          <a:p>
            <a:pPr lvl="1"/>
            <a:r>
              <a:rPr lang="en-US" dirty="0" smtClean="0"/>
              <a:t>Consist </a:t>
            </a:r>
            <a:r>
              <a:rPr lang="en-US" dirty="0"/>
              <a:t>of installing the cabinet component in an actual traffic signal system for the specified testing period to monitor the following:</a:t>
            </a:r>
          </a:p>
          <a:p>
            <a:pPr lvl="2"/>
            <a:r>
              <a:rPr lang="en-US" dirty="0" smtClean="0"/>
              <a:t>Failures </a:t>
            </a:r>
            <a:r>
              <a:rPr lang="en-US" dirty="0"/>
              <a:t>for the component</a:t>
            </a:r>
          </a:p>
          <a:p>
            <a:pPr lvl="2"/>
            <a:r>
              <a:rPr lang="en-US" dirty="0" smtClean="0"/>
              <a:t>Relative </a:t>
            </a:r>
            <a:r>
              <a:rPr lang="en-US" dirty="0"/>
              <a:t>ease of use for the field personnel</a:t>
            </a:r>
          </a:p>
          <a:p>
            <a:pPr lvl="2"/>
            <a:r>
              <a:rPr lang="en-US" dirty="0"/>
              <a:t>Overall build quality and expected lifecycle of the cabinet </a:t>
            </a:r>
            <a:r>
              <a:rPr lang="en-US" dirty="0" smtClean="0"/>
              <a:t>component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1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</a:t>
            </a:r>
            <a:r>
              <a:rPr lang="en-US" dirty="0"/>
              <a:t>Signal Specifications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PennDOT BOMO maintains a traffic signal specifications sheet for many commonly used traffic signal products</a:t>
            </a:r>
          </a:p>
        </p:txBody>
      </p:sp>
      <p:pic>
        <p:nvPicPr>
          <p:cNvPr id="4" name="Picture 3">
            <a:hlinkClick r:id="rId5"/>
          </p:cNvPr>
          <p:cNvPicPr/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09800" y="3200400"/>
            <a:ext cx="6114582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143502" y="762000"/>
            <a:ext cx="26372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Manual </a:t>
            </a:r>
            <a:r>
              <a:rPr lang="en-US" sz="2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Section 4.6</a:t>
            </a:r>
            <a:endParaRPr lang="en-US" sz="2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224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977347"/>
              </p:ext>
            </p:extLst>
          </p:nvPr>
        </p:nvGraphicFramePr>
        <p:xfrm>
          <a:off x="152401" y="2438400"/>
          <a:ext cx="8839197" cy="2514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399"/>
                <a:gridCol w="990600"/>
                <a:gridCol w="826484"/>
                <a:gridCol w="904847"/>
                <a:gridCol w="904847"/>
                <a:gridCol w="1055654"/>
                <a:gridCol w="1055654"/>
                <a:gridCol w="980250"/>
                <a:gridCol w="1206462"/>
              </a:tblGrid>
              <a:tr h="67201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5" dirty="0">
                          <a:effectLst/>
                        </a:rPr>
                        <a:t>ITEM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5" dirty="0">
                          <a:effectLst/>
                        </a:rPr>
                        <a:t>Publication 408 Reference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5" dirty="0">
                          <a:effectLst/>
                        </a:rPr>
                        <a:t>Publication 148 Reference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5" dirty="0">
                          <a:effectLst/>
                        </a:rPr>
                        <a:t> Central Office Specification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5" dirty="0">
                          <a:effectLst/>
                        </a:rPr>
                        <a:t> National Reference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5" dirty="0">
                          <a:effectLst/>
                        </a:rPr>
                        <a:t> PennDOT Approval # Required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5" dirty="0">
                          <a:effectLst/>
                        </a:rPr>
                        <a:t>Active Product Approval Listing PennDOT Publication 35 (Bulletin 15)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99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15" dirty="0">
                          <a:effectLst/>
                        </a:rPr>
                        <a:t>Materials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15">
                          <a:effectLst/>
                        </a:rPr>
                        <a:t>Construction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15" dirty="0">
                          <a:effectLst/>
                        </a:rPr>
                        <a:t>Measurement and Payment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15" dirty="0">
                          <a:effectLst/>
                        </a:rPr>
                        <a:t>Standard Drawing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430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spc="-15" dirty="0">
                          <a:effectLst/>
                        </a:rPr>
                        <a:t>Traffic Signal Support – Mast Arm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spc="-15" dirty="0" smtClean="0">
                          <a:effectLst/>
                        </a:rPr>
                        <a:t> </a:t>
                      </a:r>
                      <a:r>
                        <a:rPr lang="en-US" sz="1200" spc="-15" dirty="0">
                          <a:effectLst/>
                        </a:rPr>
                        <a:t>951.2,1104.01, 1104.02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spc="-15">
                          <a:effectLst/>
                        </a:rPr>
                        <a:t>951.3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spc="-15">
                          <a:effectLst/>
                        </a:rPr>
                        <a:t>951.4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spc="-15" dirty="0" smtClean="0">
                          <a:effectLst/>
                        </a:rPr>
                        <a:t>TC-8801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spc="-15">
                          <a:effectLst/>
                        </a:rPr>
                        <a:t>Publication 149, Chapter 20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spc="-15" dirty="0">
                          <a:effectLst/>
                        </a:rPr>
                        <a:t>AASHTO 2001 and MUTCD </a:t>
                      </a:r>
                      <a:r>
                        <a:rPr lang="en-US" sz="1200" spc="-15" dirty="0" smtClean="0">
                          <a:effectLst/>
                        </a:rPr>
                        <a:t>2009 </a:t>
                      </a:r>
                      <a:r>
                        <a:rPr lang="en-US" sz="1200" spc="-15" dirty="0">
                          <a:effectLst/>
                        </a:rPr>
                        <a:t>Edition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spc="-15" dirty="0">
                          <a:effectLst/>
                        </a:rPr>
                        <a:t>YES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spc="-15" dirty="0">
                          <a:effectLst/>
                        </a:rPr>
                        <a:t>1104.02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7486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Item: Traffic Signal Support – Mast Arm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 rotWithShape="1">
          <a:blip r:embed="rId5"/>
          <a:srcRect l="38117" t="12201" r="17937" b="37938"/>
          <a:stretch/>
        </p:blipFill>
        <p:spPr bwMode="auto">
          <a:xfrm>
            <a:off x="1828800" y="2057400"/>
            <a:ext cx="6546119" cy="4343400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85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 408,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Publication 408, Materials: 951.2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7067378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85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 408,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Publication 408, Materials: 1104.01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 rotWithShape="1">
          <a:blip r:embed="rId6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9"/>
          <a:stretch/>
        </p:blipFill>
        <p:spPr bwMode="auto">
          <a:xfrm>
            <a:off x="1447800" y="2057400"/>
            <a:ext cx="7239000" cy="4581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/>
          <p:nvPr>
            <p:custDataLst>
              <p:tags r:id="rId3"/>
            </p:custDataLst>
          </p:nvPr>
        </p:nvPicPr>
        <p:blipFill rotWithShape="1">
          <a:blip r:embed="rId6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0" b="229"/>
          <a:stretch/>
        </p:blipFill>
        <p:spPr bwMode="auto">
          <a:xfrm>
            <a:off x="1447800" y="1926772"/>
            <a:ext cx="7239000" cy="4895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85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 of Traffic Signal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Acceptance of the following material on construction projects by certification is based on their appropriate Publication 408 (Standard Specifications) reference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131543"/>
              </p:ext>
            </p:extLst>
          </p:nvPr>
        </p:nvGraphicFramePr>
        <p:xfrm>
          <a:off x="609600" y="1600200"/>
          <a:ext cx="8305800" cy="4754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6835"/>
                <a:gridCol w="3048965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-15" dirty="0">
                          <a:effectLst/>
                        </a:rPr>
                        <a:t>Item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-15">
                          <a:effectLst/>
                        </a:rPr>
                        <a:t>Publication 408 Reference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spc="-15">
                          <a:effectLst/>
                        </a:rPr>
                        <a:t>Traffic Signal Support, Mast Arm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000" u="sng" spc="-15">
                          <a:effectLst/>
                          <a:hlinkClick r:id="rId4"/>
                        </a:rPr>
                        <a:t>Section 951.2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spc="-15">
                          <a:effectLst/>
                        </a:rPr>
                        <a:t>Traffic Signal Support, Strain Pole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000" u="sng" spc="-15">
                          <a:effectLst/>
                          <a:hlinkClick r:id="rId4"/>
                        </a:rPr>
                        <a:t>Section 951.2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spc="-15">
                          <a:effectLst/>
                        </a:rPr>
                        <a:t>Traffic Signal Support, Pedestal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000" u="sng" spc="-15">
                          <a:effectLst/>
                          <a:hlinkClick r:id="rId4"/>
                        </a:rPr>
                        <a:t>Section 951.2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spc="-15">
                          <a:effectLst/>
                        </a:rPr>
                        <a:t>Controller Assembly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000" u="sng" spc="-15">
                          <a:effectLst/>
                          <a:hlinkClick r:id="rId4"/>
                        </a:rPr>
                        <a:t>Section 951.2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spc="-15" dirty="0">
                          <a:effectLst/>
                        </a:rPr>
                        <a:t>Traffic Signal Systems and Communication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000" u="sng" spc="-15">
                          <a:effectLst/>
                          <a:hlinkClick r:id="rId5"/>
                        </a:rPr>
                        <a:t>Section 953.2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spc="-15">
                          <a:effectLst/>
                        </a:rPr>
                        <a:t>Electrical Distribution System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000" u="sng" spc="-15">
                          <a:effectLst/>
                          <a:hlinkClick r:id="rId6"/>
                        </a:rPr>
                        <a:t>Section 954.2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spc="-15">
                          <a:effectLst/>
                        </a:rPr>
                        <a:t>Signal Heads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000" u="sng" spc="-15">
                          <a:effectLst/>
                          <a:hlinkClick r:id="rId7"/>
                        </a:rPr>
                        <a:t>Section 955.2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spc="-15">
                          <a:effectLst/>
                        </a:rPr>
                        <a:t>Detectors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000" u="sng" spc="-15">
                          <a:effectLst/>
                          <a:hlinkClick r:id="rId8"/>
                        </a:rPr>
                        <a:t>Section 956.2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spc="-15">
                          <a:effectLst/>
                        </a:rPr>
                        <a:t>Traffic Signals (Manufactured Materials)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000" u="sng" spc="-15">
                          <a:effectLst/>
                          <a:hlinkClick r:id="rId9"/>
                        </a:rPr>
                        <a:t>Section 1104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spc="-15">
                          <a:effectLst/>
                        </a:rPr>
                        <a:t>Temporary Traffic Control Signals</a:t>
                      </a:r>
                      <a:endParaRPr lang="en-US" sz="2400" spc="-15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000" u="sng" spc="-15" dirty="0">
                          <a:effectLst/>
                          <a:hlinkClick r:id="rId10" invalidUrl="ftp://ftp.dot.state.pa.us/public/bureaus/design/Pub408/Pub 408 2011 IE/1124.pdf"/>
                        </a:rPr>
                        <a:t>Section 1124</a:t>
                      </a:r>
                      <a:endParaRPr lang="en-US" sz="2400" spc="-15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143502" y="762000"/>
            <a:ext cx="26372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Manual </a:t>
            </a:r>
            <a:r>
              <a:rPr lang="en-US" sz="2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Section 4.1</a:t>
            </a:r>
            <a:endParaRPr lang="en-US" sz="2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7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 408,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Publication 408, Materials: </a:t>
            </a:r>
            <a:r>
              <a:rPr lang="en-US" dirty="0" smtClean="0"/>
              <a:t>1104.02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05" y="2133600"/>
            <a:ext cx="7623795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85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Publication 408,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Publication 408, Construction: </a:t>
            </a:r>
            <a:r>
              <a:rPr lang="en-US" dirty="0" smtClean="0"/>
              <a:t>951.3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733828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85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 408, Measurement and Payment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Publication 408, Measurement and Payment: </a:t>
            </a:r>
            <a:r>
              <a:rPr lang="en-US" dirty="0" smtClean="0"/>
              <a:t>951.4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>
            <p:custDataLst>
              <p:tags r:id="rId2"/>
            </p:custDataLst>
          </p:nvPr>
        </p:nvPicPr>
        <p:blipFill>
          <a:blip r:embed="rId6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76108"/>
            <a:ext cx="7543800" cy="395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/>
          <p:nvPr>
            <p:custDataLst>
              <p:tags r:id="rId3"/>
            </p:custDataLst>
          </p:nvPr>
        </p:nvPicPr>
        <p:blipFill>
          <a:blip r:embed="rId7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38" y="3124200"/>
            <a:ext cx="7537862" cy="700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01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 148, Standard Drawing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Publication 148, Standard Drawing: TC-8801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6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7749252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7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8324416" cy="2731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41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Office Specification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Central Office Specification: Publication 149, Chapter 20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6477000" cy="5520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41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Reference: AASHTO 2001 and MUTCD 2009 </a:t>
            </a:r>
            <a:r>
              <a:rPr lang="en-US" dirty="0" smtClean="0"/>
              <a:t>Edition</a:t>
            </a:r>
          </a:p>
          <a:p>
            <a:r>
              <a:rPr lang="en-US" dirty="0"/>
              <a:t>PennDOT Approval # Required: </a:t>
            </a:r>
            <a:r>
              <a:rPr lang="en-US" dirty="0" smtClean="0"/>
              <a:t>YES</a:t>
            </a:r>
          </a:p>
          <a:p>
            <a:pPr lvl="1"/>
            <a:r>
              <a:rPr lang="en-US" dirty="0" smtClean="0"/>
              <a:t>Approval </a:t>
            </a:r>
            <a:r>
              <a:rPr lang="en-US" dirty="0"/>
              <a:t>number is required for this item, Traffic Signal Support – Mast </a:t>
            </a:r>
            <a:r>
              <a:rPr lang="en-US" dirty="0" smtClean="0"/>
              <a:t>Arm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traffic signal products in Publication 35 (Bulletin 15), the traffic division “Approval Certificate” number is used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541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Active Product Approval Listing PennDOT Publication 35 (Bulletin 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Active Product Approval Listing PennDOT Publication 35 (Bulletin 15): </a:t>
            </a:r>
            <a:r>
              <a:rPr lang="en-US" dirty="0" smtClean="0"/>
              <a:t>1104.02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85164" y="1371600"/>
            <a:ext cx="7696200" cy="5004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41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Are you Awake</a:t>
            </a:r>
            <a:endParaRPr lang="en-US"/>
          </a:p>
        </p:txBody>
      </p:sp>
      <p:pic>
        <p:nvPicPr>
          <p:cNvPr id="52" name="Picture 51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0"/>
            <a:ext cx="9144000" cy="1270000"/>
          </a:xfrm>
          <a:prstGeom prst="rect">
            <a:avLst/>
          </a:prstGeom>
        </p:spPr>
      </p:pic>
      <p:pic>
        <p:nvPicPr>
          <p:cNvPr id="54" name="Picture 53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5579058"/>
            <a:ext cx="5740400" cy="1230734"/>
          </a:xfrm>
          <a:prstGeom prst="rect">
            <a:avLst/>
          </a:prstGeom>
        </p:spPr>
      </p:pic>
      <p:pic>
        <p:nvPicPr>
          <p:cNvPr id="55" name="Picture 54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50" y="5986463"/>
            <a:ext cx="1473200" cy="431800"/>
          </a:xfrm>
          <a:prstGeom prst="rect">
            <a:avLst/>
          </a:prstGeom>
        </p:spPr>
      </p:pic>
      <p:pic>
        <p:nvPicPr>
          <p:cNvPr id="56" name="Picture 55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13" y="5986463"/>
            <a:ext cx="1731963" cy="43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30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</a:t>
            </a:r>
            <a:r>
              <a:rPr lang="en-US" dirty="0"/>
              <a:t>Electrical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sections describe a variety of the commonly used electrical materials used on traffic signal </a:t>
            </a:r>
            <a:r>
              <a:rPr lang="en-US" dirty="0" smtClean="0"/>
              <a:t>projects</a:t>
            </a:r>
          </a:p>
          <a:p>
            <a:r>
              <a:rPr lang="en-US" dirty="0" smtClean="0"/>
              <a:t>The </a:t>
            </a:r>
            <a:r>
              <a:rPr lang="en-US" dirty="0"/>
              <a:t>list is not all-inclusive and additional materials may be </a:t>
            </a:r>
            <a:r>
              <a:rPr lang="en-US" dirty="0" smtClean="0"/>
              <a:t>used</a:t>
            </a:r>
          </a:p>
          <a:p>
            <a:r>
              <a:rPr lang="en-US" dirty="0" smtClean="0"/>
              <a:t>This section of the course is intended to be self-paced</a:t>
            </a:r>
          </a:p>
          <a:p>
            <a:pPr lvl="1"/>
            <a:r>
              <a:rPr lang="en-US" dirty="0" smtClean="0"/>
              <a:t>Slides will not advance automatically</a:t>
            </a:r>
          </a:p>
          <a:p>
            <a:pPr lvl="1"/>
            <a:r>
              <a:rPr lang="en-US" dirty="0" smtClean="0"/>
              <a:t>Take time and review materials as desired/necessary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43502" y="762000"/>
            <a:ext cx="26372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Manual </a:t>
            </a:r>
            <a:r>
              <a:rPr lang="en-US" sz="2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Section 4.7</a:t>
            </a:r>
            <a:endParaRPr lang="en-US" sz="2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934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Wire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3810000" cy="5275373"/>
          </a:xfrm>
        </p:spPr>
        <p:txBody>
          <a:bodyPr/>
          <a:lstStyle/>
          <a:p>
            <a:r>
              <a:rPr lang="en-US" b="1" dirty="0"/>
              <a:t>Ground </a:t>
            </a:r>
            <a:r>
              <a:rPr lang="en-US" b="1" dirty="0" smtClean="0"/>
              <a:t>Wire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Bare or insulated (green) copper wire, 8 AWG, conforming to ASTM B </a:t>
            </a:r>
            <a:r>
              <a:rPr lang="en-US" dirty="0" smtClean="0"/>
              <a:t>3</a:t>
            </a:r>
            <a:endParaRPr lang="en-US" dirty="0"/>
          </a:p>
          <a:p>
            <a:pPr lvl="1"/>
            <a:r>
              <a:rPr lang="en-US" b="1" dirty="0"/>
              <a:t>Use:</a:t>
            </a:r>
            <a:r>
              <a:rPr lang="en-US" dirty="0"/>
              <a:t> Grounding wire for 120V AC </a:t>
            </a:r>
            <a:r>
              <a:rPr lang="en-US" dirty="0" smtClean="0"/>
              <a:t>circuits</a:t>
            </a:r>
          </a:p>
          <a:p>
            <a:pPr lvl="1"/>
            <a:endParaRPr lang="en-US" dirty="0"/>
          </a:p>
        </p:txBody>
      </p:sp>
      <p:pic>
        <p:nvPicPr>
          <p:cNvPr id="8" name="Picture 7" descr="C:\01Projects\PennDOT\Specific Traffic Training\Pictures\100_0610.JPG"/>
          <p:cNvPicPr/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9053" r="17710" b="24955"/>
          <a:stretch/>
        </p:blipFill>
        <p:spPr bwMode="auto">
          <a:xfrm>
            <a:off x="5257800" y="2362200"/>
            <a:ext cx="3667760" cy="2945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8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 of Traffic Signal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traffic signal materials should be listed on Form CS-201 </a:t>
            </a:r>
            <a:endParaRPr lang="en-US" dirty="0" smtClean="0"/>
          </a:p>
          <a:p>
            <a:r>
              <a:rPr lang="en-US" dirty="0"/>
              <a:t>The Districts review and check the form, except for the structural support </a:t>
            </a:r>
            <a:r>
              <a:rPr lang="en-US" dirty="0" smtClean="0"/>
              <a:t>poles</a:t>
            </a:r>
          </a:p>
          <a:p>
            <a:r>
              <a:rPr lang="en-US" dirty="0"/>
              <a:t>In accordance with Department specifications, the engineer may accept certification of materials in lieu of inspection and testing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71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Rod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Ground </a:t>
            </a:r>
            <a:r>
              <a:rPr lang="en-US" b="1" dirty="0" smtClean="0"/>
              <a:t>Rod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Copper-clad steel, UL </a:t>
            </a:r>
            <a:r>
              <a:rPr lang="en-US" dirty="0" smtClean="0"/>
              <a:t>listed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Grounding rod for 120V AC </a:t>
            </a:r>
            <a:r>
              <a:rPr lang="en-US" dirty="0" smtClean="0"/>
              <a:t>circuits 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792" y="3810000"/>
            <a:ext cx="4495800" cy="2918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8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Rod Clamp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Ground Rod </a:t>
            </a:r>
            <a:r>
              <a:rPr lang="en-US" b="1" dirty="0" smtClean="0"/>
              <a:t>Clamp</a:t>
            </a:r>
          </a:p>
          <a:p>
            <a:pPr lvl="1"/>
            <a:r>
              <a:rPr lang="en-US" b="1" dirty="0"/>
              <a:t>Description:</a:t>
            </a:r>
            <a:r>
              <a:rPr lang="en-US" dirty="0"/>
              <a:t> Ground wire clamp.</a:t>
            </a:r>
          </a:p>
          <a:p>
            <a:pPr lvl="1"/>
            <a:r>
              <a:rPr lang="en-US" b="1" dirty="0"/>
              <a:t>Use:</a:t>
            </a:r>
            <a:r>
              <a:rPr lang="en-US" dirty="0"/>
              <a:t> Bronze clamp or exothermic weld for connection to grounding conductor. 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05200"/>
            <a:ext cx="2969887" cy="3076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8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Conduit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9"/>
            <a:ext cx="4495800" cy="3443152"/>
          </a:xfrm>
        </p:spPr>
        <p:txBody>
          <a:bodyPr/>
          <a:lstStyle/>
          <a:p>
            <a:r>
              <a:rPr lang="en-US" b="1" dirty="0" smtClean="0"/>
              <a:t>Conduit</a:t>
            </a:r>
          </a:p>
          <a:p>
            <a:pPr lvl="1"/>
            <a:r>
              <a:rPr lang="en-US" b="1" dirty="0"/>
              <a:t>Description: </a:t>
            </a:r>
            <a:r>
              <a:rPr lang="en-US" dirty="0"/>
              <a:t>May be rigid steel or PVC </a:t>
            </a:r>
          </a:p>
          <a:p>
            <a:pPr lvl="1"/>
            <a:r>
              <a:rPr lang="en-US" b="1" dirty="0"/>
              <a:t>Use:</a:t>
            </a:r>
            <a:r>
              <a:rPr lang="en-US" dirty="0"/>
              <a:t> Houses electrical conductors.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7"/>
          <p:cNvPicPr/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11" y="1581216"/>
            <a:ext cx="3106512" cy="2381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/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07" y="4229099"/>
            <a:ext cx="3126816" cy="2452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/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04359"/>
            <a:ext cx="3268944" cy="2467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8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Wire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295400"/>
            <a:ext cx="7620000" cy="5413621"/>
          </a:xfrm>
        </p:spPr>
        <p:txBody>
          <a:bodyPr>
            <a:normAutofit/>
          </a:bodyPr>
          <a:lstStyle/>
          <a:p>
            <a:r>
              <a:rPr lang="en-US" b="1" dirty="0"/>
              <a:t>Signal </a:t>
            </a:r>
            <a:r>
              <a:rPr lang="en-US" b="1" dirty="0" smtClean="0"/>
              <a:t>Wire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14 AWG minimum, stranded conductors; conforming to IMSA Specification 19-1 or 20-1.</a:t>
            </a:r>
          </a:p>
          <a:p>
            <a:pPr lvl="1"/>
            <a:r>
              <a:rPr lang="en-US" b="1" dirty="0" smtClean="0"/>
              <a:t>Use</a:t>
            </a:r>
            <a:r>
              <a:rPr lang="en-US" dirty="0"/>
              <a:t>: To provide electricity to equipment.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68" y="3810000"/>
            <a:ext cx="4419600" cy="2914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8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Cable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054040" cy="5275373"/>
          </a:xfrm>
        </p:spPr>
        <p:txBody>
          <a:bodyPr/>
          <a:lstStyle/>
          <a:p>
            <a:r>
              <a:rPr lang="en-US" b="1" dirty="0"/>
              <a:t>Control </a:t>
            </a:r>
            <a:r>
              <a:rPr lang="en-US" b="1" dirty="0" smtClean="0"/>
              <a:t>Cable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</a:t>
            </a:r>
            <a:r>
              <a:rPr lang="en-US" dirty="0" smtClean="0"/>
              <a:t>Multi-conductor </a:t>
            </a:r>
            <a:r>
              <a:rPr lang="en-US" dirty="0"/>
              <a:t>bundled cable with assorted stranded copper </a:t>
            </a:r>
            <a:r>
              <a:rPr lang="en-US" dirty="0" smtClean="0"/>
              <a:t>wires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Used to provide electrical </a:t>
            </a:r>
            <a:r>
              <a:rPr lang="en-US" dirty="0" smtClean="0"/>
              <a:t>energy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52" y="2286000"/>
            <a:ext cx="3692325" cy="32004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8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Boxes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572000" cy="5275373"/>
          </a:xfrm>
        </p:spPr>
        <p:txBody>
          <a:bodyPr/>
          <a:lstStyle/>
          <a:p>
            <a:r>
              <a:rPr lang="en-US" b="1" dirty="0"/>
              <a:t>Junction </a:t>
            </a:r>
            <a:r>
              <a:rPr lang="en-US" b="1" dirty="0" smtClean="0"/>
              <a:t>Boxes</a:t>
            </a:r>
          </a:p>
          <a:p>
            <a:pPr lvl="1"/>
            <a:r>
              <a:rPr lang="en-US" b="1" dirty="0"/>
              <a:t>Description:</a:t>
            </a:r>
            <a:r>
              <a:rPr lang="en-US" dirty="0"/>
              <a:t> Watertight boxes of various materials, </a:t>
            </a:r>
            <a:r>
              <a:rPr lang="en-US" dirty="0" err="1"/>
              <a:t>gasketed</a:t>
            </a:r>
            <a:r>
              <a:rPr lang="en-US" dirty="0"/>
              <a:t> lid held down with stainless steel </a:t>
            </a:r>
            <a:r>
              <a:rPr lang="en-US" dirty="0" smtClean="0"/>
              <a:t>screws</a:t>
            </a:r>
            <a:endParaRPr lang="en-US" dirty="0"/>
          </a:p>
          <a:p>
            <a:pPr lvl="1"/>
            <a:r>
              <a:rPr lang="en-US" b="1" dirty="0"/>
              <a:t>Use:</a:t>
            </a:r>
            <a:r>
              <a:rPr lang="en-US" dirty="0"/>
              <a:t> The junction box is used as an access to conduit and </a:t>
            </a:r>
            <a:r>
              <a:rPr lang="en-US" dirty="0" smtClean="0"/>
              <a:t>wire</a:t>
            </a:r>
            <a:endParaRPr lang="en-US" dirty="0"/>
          </a:p>
        </p:txBody>
      </p:sp>
      <p:pic>
        <p:nvPicPr>
          <p:cNvPr id="4" name="Picture 3" descr="ftp://ftp.dot.state.pa.us/transfer/ClearanceTransmittals_1/BHSTE/Publication%20669%20Traffic%20Signal%20Inspection%20Pocketguide/DePaoli%20Pictures/16%20JunctionBox%20Traffic%20Signal.JPG"/>
          <p:cNvPicPr/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20085" r="13301" b="12393"/>
          <a:stretch/>
        </p:blipFill>
        <p:spPr bwMode="auto">
          <a:xfrm>
            <a:off x="5957635" y="1709452"/>
            <a:ext cx="2957351" cy="2100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jb_817x768"/>
          <p:cNvPicPr/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9931" y="4108861"/>
            <a:ext cx="2672757" cy="2624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/>
          <p:nvPr>
            <p:custDataLst>
              <p:tags r:id="rId4"/>
            </p:custDataLst>
          </p:nvPr>
        </p:nvPicPr>
        <p:blipFill>
          <a:blip r:embed="rId9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3179"/>
            <a:ext cx="6674243" cy="4752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8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Terminal 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Terminal </a:t>
            </a:r>
            <a:r>
              <a:rPr lang="en-US" b="1" dirty="0" smtClean="0"/>
              <a:t>Blocks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UL-listed with twelve sets minimum to two terminals </a:t>
            </a:r>
            <a:r>
              <a:rPr lang="en-US" dirty="0" smtClean="0"/>
              <a:t>suitable </a:t>
            </a:r>
            <a:r>
              <a:rPr lang="en-US" dirty="0"/>
              <a:t>for the applicable wire </a:t>
            </a:r>
            <a:r>
              <a:rPr lang="en-US" dirty="0" smtClean="0"/>
              <a:t>size</a:t>
            </a:r>
          </a:p>
          <a:p>
            <a:pPr lvl="1"/>
            <a:r>
              <a:rPr lang="en-US" b="1" dirty="0" smtClean="0"/>
              <a:t>Use</a:t>
            </a:r>
            <a:r>
              <a:rPr lang="en-US" dirty="0"/>
              <a:t>: For terminating wires/cables in signal pole or </a:t>
            </a:r>
            <a:r>
              <a:rPr lang="en-US" dirty="0" smtClean="0"/>
              <a:t>cabinet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95800"/>
            <a:ext cx="5547034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8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Feeder Cable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Loop Feeder </a:t>
            </a:r>
            <a:r>
              <a:rPr lang="en-US" b="1" dirty="0" smtClean="0"/>
              <a:t>Cable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Polyethylene jacketed, shielded cable with two twisted No. 14 AWG wires and bare tinned copper drain wire or No. 14 AWG wires wrapped with </a:t>
            </a:r>
            <a:r>
              <a:rPr lang="en-US" dirty="0" err="1"/>
              <a:t>mylar</a:t>
            </a:r>
            <a:r>
              <a:rPr lang="en-US" dirty="0"/>
              <a:t> </a:t>
            </a:r>
            <a:r>
              <a:rPr lang="en-US" dirty="0" smtClean="0"/>
              <a:t>tape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Connects pairs of loop wires to controller, splice only at the junction box nearest the loop </a:t>
            </a:r>
            <a:r>
              <a:rPr lang="en-US" dirty="0" smtClean="0"/>
              <a:t>wires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49107"/>
            <a:ext cx="5072063" cy="495591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8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Splice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191000" cy="5275373"/>
          </a:xfrm>
        </p:spPr>
        <p:txBody>
          <a:bodyPr/>
          <a:lstStyle/>
          <a:p>
            <a:r>
              <a:rPr lang="en-US" b="1" dirty="0"/>
              <a:t>Loop </a:t>
            </a:r>
            <a:r>
              <a:rPr lang="en-US" b="1" dirty="0" smtClean="0"/>
              <a:t>Splice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</a:t>
            </a:r>
            <a:r>
              <a:rPr lang="en-US" dirty="0" smtClean="0"/>
              <a:t>Two-piece </a:t>
            </a:r>
            <a:r>
              <a:rPr lang="en-US" dirty="0"/>
              <a:t>plastic enclosure flooded with silicon </a:t>
            </a:r>
            <a:r>
              <a:rPr lang="en-US" dirty="0" smtClean="0"/>
              <a:t>grease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Used to connect loop feeder and loop wire (splice point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285" y="2514600"/>
            <a:ext cx="3497580" cy="252031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8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Wire (XHHW/DUCT)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72338"/>
            <a:ext cx="4025265" cy="5275373"/>
          </a:xfrm>
        </p:spPr>
        <p:txBody>
          <a:bodyPr>
            <a:normAutofit/>
          </a:bodyPr>
          <a:lstStyle/>
          <a:p>
            <a:r>
              <a:rPr lang="en-US" b="1" dirty="0"/>
              <a:t>Loop Wire (XHHW/DUCT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Stranded copper conductor, with </a:t>
            </a:r>
            <a:r>
              <a:rPr lang="en-US" dirty="0" err="1"/>
              <a:t>crosslinked</a:t>
            </a:r>
            <a:r>
              <a:rPr lang="en-US" dirty="0"/>
              <a:t> polyethylene insulation, No. 14 AWG </a:t>
            </a:r>
            <a:r>
              <a:rPr lang="en-US" dirty="0" smtClean="0"/>
              <a:t>wire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Used to detect </a:t>
            </a:r>
            <a:r>
              <a:rPr lang="en-US" dirty="0" smtClean="0"/>
              <a:t>vehicles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38400"/>
            <a:ext cx="3783330" cy="31432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8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</a:t>
            </a:r>
            <a:r>
              <a:rPr lang="en-US" dirty="0"/>
              <a:t>Signal Product Approvals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Bureau of Maintenance and Operations (BOMO) issues a Certificate of Approval (COA) to manufacturers authorizing the sale of specific electrically-operated traffic signal </a:t>
            </a:r>
            <a:r>
              <a:rPr lang="en-US" dirty="0" smtClean="0"/>
              <a:t>equipment</a:t>
            </a:r>
          </a:p>
          <a:p>
            <a:r>
              <a:rPr lang="en-US" dirty="0"/>
              <a:t>Contractors are responsible to tabulate a list of the proposed equipment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3502" y="762000"/>
            <a:ext cx="26372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Manual </a:t>
            </a:r>
            <a:r>
              <a:rPr lang="en-US" sz="2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Section 4.2</a:t>
            </a:r>
            <a:endParaRPr lang="en-US" sz="2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4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</a:t>
            </a:r>
            <a:r>
              <a:rPr lang="en-US" dirty="0"/>
              <a:t>Signal Specific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sections describe a variety of the commonly used traffic signal specific materials used on traffic signal </a:t>
            </a:r>
            <a:r>
              <a:rPr lang="en-US" dirty="0" smtClean="0"/>
              <a:t>projects</a:t>
            </a:r>
          </a:p>
          <a:p>
            <a:r>
              <a:rPr lang="en-US" dirty="0" smtClean="0"/>
              <a:t>The </a:t>
            </a:r>
            <a:r>
              <a:rPr lang="en-US" dirty="0"/>
              <a:t>list is not all-inclusive and additional materials may be used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02" y="762000"/>
            <a:ext cx="26372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Manual </a:t>
            </a:r>
            <a:r>
              <a:rPr lang="en-US" sz="2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Section 4.8</a:t>
            </a:r>
            <a:endParaRPr lang="en-US" sz="2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847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Aluminum Sign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343400" cy="5275373"/>
          </a:xfrm>
        </p:spPr>
        <p:txBody>
          <a:bodyPr>
            <a:normAutofit/>
          </a:bodyPr>
          <a:lstStyle/>
          <a:p>
            <a:r>
              <a:rPr lang="en-US" b="1" dirty="0"/>
              <a:t>Aluminum Sign Mounting </a:t>
            </a:r>
            <a:r>
              <a:rPr lang="en-US" b="1" dirty="0" smtClean="0"/>
              <a:t>Framework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An aluminum assembly for mounting signs on a mast arm and </a:t>
            </a:r>
            <a:r>
              <a:rPr lang="en-US" dirty="0" err="1"/>
              <a:t>spanwire</a:t>
            </a:r>
            <a:r>
              <a:rPr lang="en-US" dirty="0"/>
              <a:t> </a:t>
            </a:r>
            <a:r>
              <a:rPr lang="en-US" dirty="0" smtClean="0"/>
              <a:t>installations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To attach signs to a mast arm or span wire</a:t>
            </a:r>
          </a:p>
        </p:txBody>
      </p:sp>
      <p:pic>
        <p:nvPicPr>
          <p:cNvPr id="5" name="Picture 4" descr="C:\01Projects\MnDOT\2013\Sign Crew Ride Along, Oakdale 09-10-13\Pictures\100_1620.JPG"/>
          <p:cNvPicPr/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61" y="1905000"/>
            <a:ext cx="3200400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Backplates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5257800" cy="5275373"/>
          </a:xfrm>
        </p:spPr>
        <p:txBody>
          <a:bodyPr/>
          <a:lstStyle/>
          <a:p>
            <a:r>
              <a:rPr lang="en-US" b="1" dirty="0" err="1" smtClean="0"/>
              <a:t>Backplates</a:t>
            </a:r>
            <a:endParaRPr lang="en-US" b="1" dirty="0" smtClean="0"/>
          </a:p>
          <a:p>
            <a:pPr lvl="1"/>
            <a:r>
              <a:rPr lang="en-US" b="1" dirty="0" smtClean="0"/>
              <a:t>Description</a:t>
            </a:r>
            <a:r>
              <a:rPr lang="en-US" dirty="0" smtClean="0"/>
              <a:t>: Aluminum sheet powder-coated flat black louvered or black polycarbonate attached with stainless steel screws and washers with reflective sheeting along the edge</a:t>
            </a:r>
          </a:p>
          <a:p>
            <a:pPr lvl="1"/>
            <a:r>
              <a:rPr lang="en-US" b="1" dirty="0" smtClean="0"/>
              <a:t>Use</a:t>
            </a:r>
            <a:r>
              <a:rPr lang="en-US" dirty="0"/>
              <a:t>: Shield around vehicle signal to provide a contrast to the background</a:t>
            </a:r>
          </a:p>
          <a:p>
            <a:pPr lvl="1"/>
            <a:endParaRPr lang="en-US" dirty="0"/>
          </a:p>
        </p:txBody>
      </p:sp>
      <p:pic>
        <p:nvPicPr>
          <p:cNvPr id="4" name="Picture 3" descr="C:\01Projects\PennDOT\Specific Traffic Training\Intro to Traffic Signals\Pictures\100_0219 (2).jpg"/>
          <p:cNvPicPr/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4975" r="10558" b="9452"/>
          <a:stretch/>
        </p:blipFill>
        <p:spPr bwMode="auto">
          <a:xfrm>
            <a:off x="7046885" y="1600200"/>
            <a:ext cx="1719422" cy="2843206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7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79" y="4648200"/>
            <a:ext cx="1786635" cy="2052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Eyebolt, Turnbuckle, </a:t>
            </a:r>
            <a:r>
              <a:rPr lang="en-US" dirty="0" err="1"/>
              <a:t>Strandvise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038600" cy="527537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Eyebolt, Turnbuckle, </a:t>
            </a:r>
            <a:r>
              <a:rPr lang="en-US" b="1" dirty="0" err="1" smtClean="0"/>
              <a:t>Strandvise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Hardware for attaching </a:t>
            </a:r>
            <a:r>
              <a:rPr lang="en-US" dirty="0" err="1"/>
              <a:t>spanwire</a:t>
            </a:r>
            <a:r>
              <a:rPr lang="en-US" dirty="0"/>
              <a:t> installations to strain </a:t>
            </a:r>
            <a:r>
              <a:rPr lang="en-US" dirty="0" smtClean="0"/>
              <a:t>poles</a:t>
            </a:r>
          </a:p>
          <a:p>
            <a:pPr lvl="1"/>
            <a:r>
              <a:rPr lang="en-US" b="1" dirty="0" smtClean="0"/>
              <a:t>Use</a:t>
            </a:r>
            <a:r>
              <a:rPr lang="en-US" dirty="0"/>
              <a:t>: </a:t>
            </a:r>
            <a:r>
              <a:rPr lang="en-US" dirty="0" smtClean="0"/>
              <a:t>Used </a:t>
            </a:r>
            <a:r>
              <a:rPr lang="en-US" dirty="0"/>
              <a:t>to hang the messenger cable (cable above signal </a:t>
            </a:r>
            <a:r>
              <a:rPr lang="en-US" dirty="0" smtClean="0"/>
              <a:t>heads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107" y="2057400"/>
            <a:ext cx="3579857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6-pair Interconnect Cable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419600" cy="5275373"/>
          </a:xfrm>
        </p:spPr>
        <p:txBody>
          <a:bodyPr>
            <a:normAutofit/>
          </a:bodyPr>
          <a:lstStyle/>
          <a:p>
            <a:r>
              <a:rPr lang="en-US" b="1" dirty="0"/>
              <a:t>6-pair Interconnect </a:t>
            </a:r>
            <a:r>
              <a:rPr lang="en-US" b="1" dirty="0" smtClean="0"/>
              <a:t>Cable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Shielded cable containing 6+ twisted pairs of No. 19 AWG </a:t>
            </a:r>
            <a:r>
              <a:rPr lang="en-US" dirty="0" smtClean="0"/>
              <a:t>wires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For communication between traffic signal </a:t>
            </a:r>
            <a:r>
              <a:rPr lang="en-US" dirty="0" smtClean="0"/>
              <a:t>controllers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3200400" cy="418363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 Modules (Vehicle &amp; Ped)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6172200" cy="5275373"/>
          </a:xfrm>
        </p:spPr>
        <p:txBody>
          <a:bodyPr/>
          <a:lstStyle/>
          <a:p>
            <a:r>
              <a:rPr lang="en-US" b="1" dirty="0"/>
              <a:t>LED Modules (Vehicle &amp; Ped)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Light Emitting Diode (LED) Unit which replaces incandescent bulbs in signal heads and pedestrian </a:t>
            </a:r>
            <a:r>
              <a:rPr lang="en-US" dirty="0" smtClean="0"/>
              <a:t>heads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To illuminate vehicle and pedestrian </a:t>
            </a:r>
            <a:r>
              <a:rPr lang="en-US" dirty="0" smtClean="0"/>
              <a:t>signals</a:t>
            </a:r>
            <a:endParaRPr lang="en-US" dirty="0"/>
          </a:p>
        </p:txBody>
      </p:sp>
      <p:pic>
        <p:nvPicPr>
          <p:cNvPr id="4" name="Picture 3" descr="http://www.trastarusa.com/php/product/images/combined.jpg"/>
          <p:cNvPicPr/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4891375"/>
            <a:ext cx="1809750" cy="1788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srozyckie\Documents\traffic\TO MOVE\Signals_Stops\Photos\Ped signals\IMG_2807.JPG"/>
          <p:cNvPicPr/>
          <p:nvPr>
            <p:custDataLst>
              <p:tags r:id="rId4"/>
            </p:custDataLst>
          </p:nvPr>
        </p:nvPicPr>
        <p:blipFill>
          <a:blip r:embed="rId9" cstate="print"/>
          <a:srcRect l="5643" t="18495" r="17868"/>
          <a:stretch>
            <a:fillRect/>
          </a:stretch>
        </p:blipFill>
        <p:spPr bwMode="auto">
          <a:xfrm>
            <a:off x="4876800" y="4861756"/>
            <a:ext cx="2310949" cy="1847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001069"/>
              </p:ext>
            </p:extLst>
          </p:nvPr>
        </p:nvGraphicFramePr>
        <p:xfrm>
          <a:off x="7467600" y="2133600"/>
          <a:ext cx="1438275" cy="3547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1" name="Bitmap Image" r:id="rId10" imgW="2438095" imgH="6020640" progId="Paint.Picture">
                  <p:embed/>
                </p:oleObj>
              </mc:Choice>
              <mc:Fallback>
                <p:oleObj name="Bitmap Image" r:id="rId10" imgW="2438095" imgH="602064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133600"/>
                        <a:ext cx="1438275" cy="35477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959482"/>
              </p:ext>
            </p:extLst>
          </p:nvPr>
        </p:nvGraphicFramePr>
        <p:xfrm>
          <a:off x="609600" y="2558335"/>
          <a:ext cx="8305800" cy="22875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2338"/>
                <a:gridCol w="6913462"/>
              </a:tblGrid>
              <a:tr h="2287587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spc="-15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spc="-15" dirty="0">
                          <a:effectLst/>
                        </a:rPr>
                        <a:t>Section 1104  of Publication 408 indicates that the following must be </a:t>
                      </a:r>
                      <a:r>
                        <a:rPr lang="en-US" sz="2400" b="1" kern="1200" spc="-15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Bulletin 15 approved</a:t>
                      </a:r>
                      <a:r>
                        <a:rPr lang="en-US" sz="2400" spc="-15" dirty="0">
                          <a:effectLst/>
                        </a:rPr>
                        <a:t>: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Wingdings"/>
                        <a:buChar char=""/>
                        <a:tabLst>
                          <a:tab pos="191770" algn="l"/>
                        </a:tabLst>
                      </a:pPr>
                      <a:r>
                        <a:rPr lang="en-US" sz="2400" dirty="0">
                          <a:effectLst/>
                        </a:rPr>
                        <a:t>LED Vehicular and Pedestrian Signal Modules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Wingdings"/>
                        <a:buChar char=""/>
                        <a:tabLst>
                          <a:tab pos="191770" algn="l"/>
                        </a:tabLst>
                      </a:pPr>
                      <a:r>
                        <a:rPr lang="en-US" sz="2400" dirty="0">
                          <a:effectLst/>
                        </a:rPr>
                        <a:t>LED Countdown Pedestrian Signal Modules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Wingdings"/>
                        <a:buChar char=""/>
                        <a:tabLst>
                          <a:tab pos="191770" algn="l"/>
                        </a:tabLst>
                      </a:pPr>
                      <a:r>
                        <a:rPr lang="en-US" sz="2400" dirty="0">
                          <a:effectLst/>
                        </a:rPr>
                        <a:t>LED </a:t>
                      </a:r>
                      <a:r>
                        <a:rPr lang="en-US" sz="2400" dirty="0" smtClean="0">
                          <a:effectLst/>
                        </a:rPr>
                        <a:t>Lane-Use </a:t>
                      </a:r>
                      <a:r>
                        <a:rPr lang="en-US" sz="2400" dirty="0">
                          <a:effectLst/>
                        </a:rPr>
                        <a:t>Traffic Control Signal Heads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3315" name="Picture 79900" descr="MC900442128[1]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24200"/>
            <a:ext cx="1027118" cy="102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Messenger Cable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114800" cy="5275373"/>
          </a:xfrm>
        </p:spPr>
        <p:txBody>
          <a:bodyPr/>
          <a:lstStyle/>
          <a:p>
            <a:r>
              <a:rPr lang="en-US" b="1" dirty="0"/>
              <a:t>Messenger </a:t>
            </a:r>
            <a:r>
              <a:rPr lang="en-US" b="1" dirty="0" smtClean="0"/>
              <a:t>Cable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Bare steel cable comprised of seven strands of galvanized </a:t>
            </a:r>
            <a:r>
              <a:rPr lang="en-US" dirty="0" smtClean="0"/>
              <a:t>wire</a:t>
            </a:r>
            <a:endParaRPr lang="en-US" dirty="0"/>
          </a:p>
          <a:p>
            <a:pPr lvl="1"/>
            <a:r>
              <a:rPr lang="en-US" b="1" dirty="0" smtClean="0"/>
              <a:t>Use</a:t>
            </a:r>
            <a:r>
              <a:rPr lang="en-US" dirty="0"/>
              <a:t>: Supports control cables, signal heads and signs on a </a:t>
            </a:r>
            <a:r>
              <a:rPr lang="en-US" dirty="0" err="1"/>
              <a:t>spanwire</a:t>
            </a:r>
            <a:r>
              <a:rPr lang="en-US" dirty="0"/>
              <a:t> </a:t>
            </a:r>
            <a:r>
              <a:rPr lang="en-US" dirty="0" smtClean="0"/>
              <a:t>installation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85" y="2286000"/>
            <a:ext cx="3803015" cy="314706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Meter 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343400" cy="5275373"/>
          </a:xfrm>
        </p:spPr>
        <p:txBody>
          <a:bodyPr/>
          <a:lstStyle/>
          <a:p>
            <a:r>
              <a:rPr lang="en-US" b="1" dirty="0"/>
              <a:t>Meter </a:t>
            </a:r>
            <a:r>
              <a:rPr lang="en-US" b="1" dirty="0" smtClean="0"/>
              <a:t>Base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Socket into which the power company’s meter is installed.</a:t>
            </a:r>
          </a:p>
          <a:p>
            <a:pPr lvl="1"/>
            <a:r>
              <a:rPr lang="en-US" b="1" dirty="0" smtClean="0"/>
              <a:t>Use</a:t>
            </a:r>
            <a:r>
              <a:rPr lang="en-US" dirty="0"/>
              <a:t>: For power companies to meter </a:t>
            </a:r>
            <a:r>
              <a:rPr lang="en-US" dirty="0" smtClean="0"/>
              <a:t>power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39" y="2667000"/>
            <a:ext cx="3626922" cy="307523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Pedestal (Pedestrian Signal)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5791200" cy="5275373"/>
          </a:xfrm>
        </p:spPr>
        <p:txBody>
          <a:bodyPr/>
          <a:lstStyle/>
          <a:p>
            <a:r>
              <a:rPr lang="en-US" b="1" dirty="0"/>
              <a:t>Pedestal (Pedestrian Signal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Galvanized steel pipe mounted on a cast aluminum or galvanized cast iron </a:t>
            </a:r>
            <a:r>
              <a:rPr lang="en-US" dirty="0" smtClean="0"/>
              <a:t>base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Freestanding pole for mounting of pedestrian signals and/or traffic signal </a:t>
            </a:r>
            <a:r>
              <a:rPr lang="en-US" dirty="0" smtClean="0"/>
              <a:t>indications</a:t>
            </a:r>
            <a:endParaRPr lang="en-US" sz="5000" b="1" spc="-15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4" name="Picture 3" descr="C:\Users\John\AppData\Local\Microsoft\Windows\Temporary Internet Files\Content.Outlook\G2DLUE89\Curwensville Ped Pole with RYG Signal Head.jpg"/>
          <p:cNvPicPr/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7" t="25412" r="-1" b="13098"/>
          <a:stretch/>
        </p:blipFill>
        <p:spPr bwMode="auto">
          <a:xfrm>
            <a:off x="7391400" y="1600200"/>
            <a:ext cx="1143000" cy="5092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7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43792"/>
            <a:ext cx="4196398" cy="5222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Signal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724400" cy="527537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Pedestrian </a:t>
            </a:r>
            <a:r>
              <a:rPr lang="en-US" b="1" dirty="0" smtClean="0"/>
              <a:t>Signal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Pole mounted signals. Aluminum powder-coated black or black polycarbonate with stainless steel </a:t>
            </a:r>
            <a:r>
              <a:rPr lang="en-US" dirty="0" smtClean="0"/>
              <a:t>hardware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To indicate walk/don’t walk pedestrian phases at marked </a:t>
            </a:r>
            <a:r>
              <a:rPr lang="en-US" dirty="0" smtClean="0"/>
              <a:t>crosswalks</a:t>
            </a:r>
            <a:endParaRPr lang="en-US" dirty="0"/>
          </a:p>
        </p:txBody>
      </p:sp>
      <p:pic>
        <p:nvPicPr>
          <p:cNvPr id="4" name="Picture 3" descr="Pedestrian_Housing1"/>
          <p:cNvPicPr/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759" y="1600200"/>
            <a:ext cx="2674441" cy="2674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7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759" y="4495800"/>
            <a:ext cx="2674441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</a:t>
            </a:r>
            <a:r>
              <a:rPr lang="en-US" dirty="0"/>
              <a:t>Signal Product Approvals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BOMO also approves standard loadings for traffic signal supports, but shop drawings are submitted and design calculations are required for non-standard loadings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6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Signal Mount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3980180" cy="5275373"/>
          </a:xfrm>
        </p:spPr>
        <p:txBody>
          <a:bodyPr/>
          <a:lstStyle/>
          <a:p>
            <a:r>
              <a:rPr lang="en-US" b="1" dirty="0"/>
              <a:t>Pedestrian Signal </a:t>
            </a:r>
            <a:r>
              <a:rPr lang="en-US" b="1" dirty="0" smtClean="0"/>
              <a:t>Mount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Swing open clam shell </a:t>
            </a:r>
            <a:r>
              <a:rPr lang="en-US" dirty="0" smtClean="0"/>
              <a:t>compartment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To connect pedestrian signal to pole, with wire </a:t>
            </a:r>
            <a:r>
              <a:rPr lang="en-US" dirty="0" smtClean="0"/>
              <a:t>terminals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580" y="2514600"/>
            <a:ext cx="3868420" cy="32639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Preformed Loops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5410200" cy="527537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Preformed </a:t>
            </a:r>
            <a:r>
              <a:rPr lang="en-US" b="1" dirty="0" smtClean="0"/>
              <a:t>Loops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Four turns of No. 14 AWG XHHW or No. 16 AWG TFFN wire encased in either schedule 40 PVC or rubber hydraulic hose totally filled with </a:t>
            </a:r>
            <a:r>
              <a:rPr lang="en-US" dirty="0" smtClean="0"/>
              <a:t>sealant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Used to detect vehicles in thin, poor pavement or concrete bridge </a:t>
            </a:r>
            <a:r>
              <a:rPr lang="en-US" dirty="0" smtClean="0"/>
              <a:t>decks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12" y="4267200"/>
            <a:ext cx="3130788" cy="23672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PTR Signs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343400" cy="5275373"/>
          </a:xfrm>
        </p:spPr>
        <p:txBody>
          <a:bodyPr/>
          <a:lstStyle/>
          <a:p>
            <a:r>
              <a:rPr lang="en-US" b="1" dirty="0"/>
              <a:t>PTR Signs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Flat black, painted, aluminum alloy case with </a:t>
            </a:r>
            <a:r>
              <a:rPr lang="en-US" dirty="0" smtClean="0"/>
              <a:t>part-time </a:t>
            </a:r>
            <a:r>
              <a:rPr lang="en-US" dirty="0"/>
              <a:t>legend when </a:t>
            </a:r>
            <a:r>
              <a:rPr lang="en-US" dirty="0" smtClean="0"/>
              <a:t>lit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To indicate part time restrictions when turned </a:t>
            </a:r>
            <a:r>
              <a:rPr lang="en-US" dirty="0" smtClean="0"/>
              <a:t>on.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09800"/>
            <a:ext cx="3136265" cy="41103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 Button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724400" cy="5275373"/>
          </a:xfrm>
        </p:spPr>
        <p:txBody>
          <a:bodyPr/>
          <a:lstStyle/>
          <a:p>
            <a:r>
              <a:rPr lang="en-US" b="1" dirty="0"/>
              <a:t>Push Button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A tamper and weatherproof assembly with pushbutton contacts, entirely insulated from the housing and </a:t>
            </a:r>
            <a:r>
              <a:rPr lang="en-US" dirty="0" smtClean="0"/>
              <a:t>buttons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For pedestrians to request the walk </a:t>
            </a:r>
            <a:r>
              <a:rPr lang="en-US" dirty="0" smtClean="0"/>
              <a:t>phase</a:t>
            </a:r>
            <a:endParaRPr lang="en-US" dirty="0"/>
          </a:p>
        </p:txBody>
      </p:sp>
      <p:pic>
        <p:nvPicPr>
          <p:cNvPr id="4" name="Picture 3" descr="Pushbutton Post.JPG"/>
          <p:cNvPicPr/>
          <p:nvPr>
            <p:custDataLst>
              <p:tags r:id="rId2"/>
            </p:custDataLst>
          </p:nvPr>
        </p:nvPicPr>
        <p:blipFill rotWithShape="1">
          <a:blip r:embed="rId6" cstate="print"/>
          <a:srcRect l="39583" t="28966" r="28045" b="12741"/>
          <a:stretch/>
        </p:blipFill>
        <p:spPr bwMode="auto">
          <a:xfrm>
            <a:off x="6629400" y="1676400"/>
            <a:ext cx="2057400" cy="4941434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7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36" y="1870188"/>
            <a:ext cx="2988469" cy="4553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Riser Frames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495800" cy="5275373"/>
          </a:xfrm>
        </p:spPr>
        <p:txBody>
          <a:bodyPr>
            <a:normAutofit/>
          </a:bodyPr>
          <a:lstStyle/>
          <a:p>
            <a:r>
              <a:rPr lang="en-US" b="1" dirty="0"/>
              <a:t>Riser </a:t>
            </a:r>
            <a:r>
              <a:rPr lang="en-US" b="1" dirty="0" smtClean="0"/>
              <a:t>Frames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</a:t>
            </a:r>
            <a:r>
              <a:rPr lang="en-US" dirty="0" smtClean="0"/>
              <a:t>One </a:t>
            </a:r>
            <a:r>
              <a:rPr lang="en-US" dirty="0"/>
              <a:t>piece welded construction for newer installations; </a:t>
            </a:r>
            <a:r>
              <a:rPr lang="en-US" dirty="0" smtClean="0"/>
              <a:t>two-piece </a:t>
            </a:r>
            <a:r>
              <a:rPr lang="en-US" dirty="0"/>
              <a:t>bolt together for </a:t>
            </a:r>
            <a:r>
              <a:rPr lang="en-US" dirty="0" smtClean="0"/>
              <a:t>retro-fit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To raise the controller cabinet from the foundation </a:t>
            </a:r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85" y="1905000"/>
            <a:ext cx="3049847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Cabinet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3886200" cy="5275373"/>
          </a:xfrm>
        </p:spPr>
        <p:txBody>
          <a:bodyPr/>
          <a:lstStyle/>
          <a:p>
            <a:r>
              <a:rPr lang="en-US" b="1" dirty="0"/>
              <a:t>Service Cabinet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Base mounted service cabinet with integral meter </a:t>
            </a:r>
            <a:r>
              <a:rPr lang="en-US" dirty="0" smtClean="0"/>
              <a:t>base</a:t>
            </a:r>
            <a:endParaRPr lang="en-US" dirty="0"/>
          </a:p>
          <a:p>
            <a:pPr lvl="1"/>
            <a:r>
              <a:rPr lang="en-US" b="1" dirty="0" smtClean="0"/>
              <a:t>Use</a:t>
            </a:r>
            <a:r>
              <a:rPr lang="en-US" dirty="0"/>
              <a:t>: Used to provide fused electrical </a:t>
            </a:r>
            <a:r>
              <a:rPr lang="en-US" dirty="0" smtClean="0"/>
              <a:t>service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2600"/>
            <a:ext cx="3717000" cy="4572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Spanwire</a:t>
            </a:r>
            <a:r>
              <a:rPr lang="en-US" dirty="0"/>
              <a:t> Hanger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3886200" cy="5275373"/>
          </a:xfrm>
        </p:spPr>
        <p:txBody>
          <a:bodyPr>
            <a:normAutofit/>
          </a:bodyPr>
          <a:lstStyle/>
          <a:p>
            <a:r>
              <a:rPr lang="en-US" b="1" dirty="0" err="1"/>
              <a:t>Spanwire</a:t>
            </a:r>
            <a:r>
              <a:rPr lang="en-US" b="1" dirty="0"/>
              <a:t> Hanger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A fitting of cast bronze that attaches to the messenger cable with two “U” </a:t>
            </a:r>
            <a:r>
              <a:rPr lang="en-US" dirty="0" smtClean="0"/>
              <a:t>bolts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To mount vehicle signal and signs on span </a:t>
            </a:r>
            <a:r>
              <a:rPr lang="en-US" dirty="0" smtClean="0"/>
              <a:t>wires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2286000"/>
            <a:ext cx="3838575" cy="321805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Tether &amp; Stabilizer Cable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343400" cy="5275373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Tether &amp; Stabilizer Cable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One-quarter inch galvanized steel cable comprised of seven strands of galvanized </a:t>
            </a:r>
            <a:r>
              <a:rPr lang="en-US" dirty="0" smtClean="0"/>
              <a:t>wire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Attached at the bottom of equipment to stabilize and prevent wind movement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15" y="2183574"/>
            <a:ext cx="3550285" cy="322662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Tether Clamp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495800" cy="5275373"/>
          </a:xfrm>
        </p:spPr>
        <p:txBody>
          <a:bodyPr>
            <a:normAutofit fontScale="92500" lnSpcReduction="20000"/>
          </a:bodyPr>
          <a:lstStyle/>
          <a:p>
            <a:r>
              <a:rPr lang="en-US" sz="3800" b="1" dirty="0"/>
              <a:t>Tether </a:t>
            </a:r>
            <a:r>
              <a:rPr lang="en-US" sz="3800" b="1" dirty="0" smtClean="0"/>
              <a:t>Clamp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Fitting on bottom of span mounted signal or sign constructed of 1½ inch galvanized steel pipe or galvanized metal conduit with plate welded on bottom, tether wire keeper bolted to </a:t>
            </a:r>
            <a:r>
              <a:rPr lang="en-US" dirty="0" smtClean="0"/>
              <a:t>plate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To attach tether cable to vehicle signals and </a:t>
            </a:r>
            <a:r>
              <a:rPr lang="en-US" dirty="0" smtClean="0"/>
              <a:t>signs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3111500" cy="37103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4.8 Traffic Signal Specific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3581400" cy="527537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Tri-Stud </a:t>
            </a:r>
            <a:r>
              <a:rPr lang="en-US" dirty="0"/>
              <a:t>Adaptors </a:t>
            </a:r>
            <a:endParaRPr lang="en-US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Fitting of cast aluminum with steel insert, powder-coated as per </a:t>
            </a:r>
            <a:r>
              <a:rPr lang="en-US" dirty="0" smtClean="0"/>
              <a:t>spec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To mount signals and signs to </a:t>
            </a:r>
            <a:r>
              <a:rPr lang="en-US" dirty="0" err="1"/>
              <a:t>plumbizer</a:t>
            </a:r>
            <a:r>
              <a:rPr lang="en-US" dirty="0"/>
              <a:t> or span wire hanger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663" y="1981200"/>
            <a:ext cx="3851348" cy="3810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</a:t>
            </a:r>
            <a:r>
              <a:rPr lang="en-US" dirty="0"/>
              <a:t>Signal Product Approvals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copies of </a:t>
            </a:r>
            <a:endParaRPr lang="en-US" dirty="0" smtClean="0"/>
          </a:p>
          <a:p>
            <a:pPr lvl="1"/>
            <a:r>
              <a:rPr lang="en-US" dirty="0" smtClean="0"/>
              <a:t>Warranties</a:t>
            </a:r>
          </a:p>
          <a:p>
            <a:pPr lvl="1"/>
            <a:r>
              <a:rPr lang="en-US" dirty="0" smtClean="0"/>
              <a:t>Guarantees</a:t>
            </a:r>
          </a:p>
          <a:p>
            <a:pPr lvl="1"/>
            <a:r>
              <a:rPr lang="en-US" dirty="0" smtClean="0"/>
              <a:t>instruction manuals</a:t>
            </a:r>
          </a:p>
          <a:p>
            <a:pPr lvl="1"/>
            <a:r>
              <a:rPr lang="en-US" dirty="0" smtClean="0"/>
              <a:t>wiring diagrams</a:t>
            </a:r>
          </a:p>
          <a:p>
            <a:pPr lvl="1"/>
            <a:r>
              <a:rPr lang="en-US" dirty="0" smtClean="0"/>
              <a:t>field </a:t>
            </a:r>
            <a:r>
              <a:rPr lang="en-US" dirty="0"/>
              <a:t>wiring </a:t>
            </a:r>
            <a:r>
              <a:rPr lang="en-US" dirty="0" smtClean="0"/>
              <a:t>diagrams</a:t>
            </a:r>
          </a:p>
          <a:p>
            <a:pPr lvl="1"/>
            <a:r>
              <a:rPr lang="en-US" dirty="0" smtClean="0"/>
              <a:t>parts </a:t>
            </a:r>
            <a:r>
              <a:rPr lang="en-US" dirty="0"/>
              <a:t>lists </a:t>
            </a: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66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Signal Bracket (Adj.)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9"/>
            <a:ext cx="7620000" cy="222395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Vehicle Signal Bracket (Adj.) </a:t>
            </a:r>
            <a:endParaRPr lang="en-US" b="1" dirty="0" smtClean="0"/>
          </a:p>
          <a:p>
            <a:pPr lvl="1"/>
            <a:r>
              <a:rPr lang="en-US" dirty="0" smtClean="0"/>
              <a:t>Extruded </a:t>
            </a:r>
            <a:r>
              <a:rPr lang="en-US" dirty="0"/>
              <a:t>aluminum assembly that is </a:t>
            </a:r>
            <a:r>
              <a:rPr lang="en-US" dirty="0" smtClean="0"/>
              <a:t>adjustable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To mount vehicle signals and signs on a mast </a:t>
            </a:r>
            <a:r>
              <a:rPr lang="en-US" dirty="0" smtClean="0"/>
              <a:t>arm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62" y="3581400"/>
            <a:ext cx="3673475" cy="31388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Signal Visor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114800" cy="527195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Vehicle Signal </a:t>
            </a:r>
            <a:r>
              <a:rPr lang="en-US" b="1" dirty="0" smtClean="0"/>
              <a:t>Visor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Aluminum powder-coated black or black polycarbonate open at bottom standard (</a:t>
            </a:r>
            <a:r>
              <a:rPr lang="en-US" dirty="0" smtClean="0"/>
              <a:t>tunnel) </a:t>
            </a:r>
          </a:p>
          <a:p>
            <a:pPr lvl="1"/>
            <a:r>
              <a:rPr lang="en-US" b="1" dirty="0" smtClean="0"/>
              <a:t>Use</a:t>
            </a:r>
            <a:r>
              <a:rPr lang="en-US" dirty="0" smtClean="0"/>
              <a:t>: On all signal heads to direct the illumination to the motorist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94" y="2236786"/>
            <a:ext cx="3602355" cy="31464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Signals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Vehicle Signals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Aluminum powder-coated black or black </a:t>
            </a:r>
            <a:r>
              <a:rPr lang="en-US" dirty="0" smtClean="0"/>
              <a:t>polycarbonate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To direct vehicles at intersections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62965"/>
            <a:ext cx="5879465" cy="599503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</a:t>
            </a:r>
            <a:r>
              <a:rPr lang="en-US" dirty="0"/>
              <a:t>Signal Controller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sections describe a variety of the commonly used traffic signal controller materials used on traffic signal </a:t>
            </a:r>
            <a:r>
              <a:rPr lang="en-US" dirty="0" smtClean="0"/>
              <a:t>projects</a:t>
            </a:r>
          </a:p>
          <a:p>
            <a:r>
              <a:rPr lang="en-US" dirty="0" smtClean="0"/>
              <a:t>The </a:t>
            </a:r>
            <a:r>
              <a:rPr lang="en-US" dirty="0"/>
              <a:t>list is not all-inclusive and additional materials may be used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3502" y="762000"/>
            <a:ext cx="26372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Manual </a:t>
            </a:r>
            <a:r>
              <a:rPr lang="en-US" sz="2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Section 4.9</a:t>
            </a:r>
            <a:endParaRPr lang="en-US" sz="2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39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Cabinet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3810000" cy="5275373"/>
          </a:xfrm>
        </p:spPr>
        <p:txBody>
          <a:bodyPr/>
          <a:lstStyle/>
          <a:p>
            <a:r>
              <a:rPr lang="en-US" b="1" dirty="0"/>
              <a:t>Controller Cabinet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Ground mounted and pole mounted signal cabinets.</a:t>
            </a:r>
          </a:p>
          <a:p>
            <a:pPr lvl="1"/>
            <a:r>
              <a:rPr lang="en-US" b="1" dirty="0"/>
              <a:t>Use</a:t>
            </a:r>
            <a:r>
              <a:rPr lang="en-US" dirty="0"/>
              <a:t>: Houses the equipment to run the traffic signal</a:t>
            </a:r>
          </a:p>
        </p:txBody>
      </p:sp>
      <p:pic>
        <p:nvPicPr>
          <p:cNvPr id="4" name="Picture 3" descr="Cabinet Type 1 Mount.JPG"/>
          <p:cNvPicPr/>
          <p:nvPr>
            <p:custDataLst>
              <p:tags r:id="rId2"/>
            </p:custDataLst>
          </p:nvPr>
        </p:nvPicPr>
        <p:blipFill rotWithShape="1">
          <a:blip r:embed="rId6" cstate="print"/>
          <a:srcRect l="18430" t="20553" r="33493" b="26442"/>
          <a:stretch/>
        </p:blipFill>
        <p:spPr bwMode="auto">
          <a:xfrm>
            <a:off x="5791200" y="1752600"/>
            <a:ext cx="3133090" cy="4606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7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66" y="1100370"/>
            <a:ext cx="6754834" cy="5768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Controller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NEMA or 170 controller </a:t>
            </a:r>
            <a:r>
              <a:rPr lang="en-US" dirty="0" smtClean="0"/>
              <a:t>unit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The brains of the traffic </a:t>
            </a:r>
            <a:r>
              <a:rPr lang="en-US" dirty="0" smtClean="0"/>
              <a:t>signal</a:t>
            </a:r>
            <a:endParaRPr lang="en-US" dirty="0"/>
          </a:p>
        </p:txBody>
      </p:sp>
      <p:pic>
        <p:nvPicPr>
          <p:cNvPr id="4" name="Picture 3" descr="ASC3"/>
          <p:cNvPicPr/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2895600" cy="2894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72000" y="3200399"/>
            <a:ext cx="4445518" cy="2894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Monitor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114800" cy="527537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Conflict </a:t>
            </a:r>
            <a:r>
              <a:rPr lang="en-US" b="1" dirty="0" smtClean="0"/>
              <a:t>Monitor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NEMA or 170 as indicated in contract documents and Publication </a:t>
            </a:r>
            <a:r>
              <a:rPr lang="en-US" dirty="0" smtClean="0"/>
              <a:t>408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Monitors the green indications (vehicle) and walk indications (pedestrian) to ensure conflicting movements are not serviced at the same </a:t>
            </a:r>
            <a:r>
              <a:rPr lang="en-US" dirty="0" smtClean="0"/>
              <a:t>time</a:t>
            </a:r>
          </a:p>
        </p:txBody>
      </p:sp>
      <p:pic>
        <p:nvPicPr>
          <p:cNvPr id="4" name="Picture 3" descr="AG"/>
          <p:cNvPicPr/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35560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Switch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Load Switch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NEMA or 170 as indicated in contract documents and Publication </a:t>
            </a:r>
            <a:r>
              <a:rPr lang="en-US" dirty="0" smtClean="0"/>
              <a:t>408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Powers the signal and pedestrian indications in the </a:t>
            </a:r>
            <a:r>
              <a:rPr lang="en-US" dirty="0" smtClean="0"/>
              <a:t>field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98190"/>
            <a:ext cx="4343400" cy="2826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Flasher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Flasher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NEMA or 170 as indicated in contract documents and Publication </a:t>
            </a:r>
            <a:r>
              <a:rPr lang="en-US" dirty="0" smtClean="0"/>
              <a:t>408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Powers the signal indications when in flash </a:t>
            </a:r>
            <a:r>
              <a:rPr lang="en-US" dirty="0" smtClean="0"/>
              <a:t>mode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Amplifier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7620000" cy="245255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Detector </a:t>
            </a:r>
            <a:r>
              <a:rPr lang="en-US" b="1" dirty="0" smtClean="0"/>
              <a:t>Amplifier</a:t>
            </a:r>
          </a:p>
          <a:p>
            <a:pPr lvl="1"/>
            <a:r>
              <a:rPr lang="en-US" b="1" dirty="0"/>
              <a:t>Description</a:t>
            </a:r>
            <a:r>
              <a:rPr lang="en-US" dirty="0"/>
              <a:t>: NEMA or 170 as indicated in contract documents and Publication </a:t>
            </a:r>
            <a:r>
              <a:rPr lang="en-US" dirty="0" smtClean="0"/>
              <a:t>408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A device that is capable of detecting the changes in the electrical energy produced by a </a:t>
            </a:r>
            <a:r>
              <a:rPr lang="en-US" dirty="0" smtClean="0"/>
              <a:t>sensor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07081"/>
            <a:ext cx="4936634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</a:t>
            </a:r>
            <a:r>
              <a:rPr lang="en-US" dirty="0"/>
              <a:t>Signal Product Approvals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en-US" dirty="0"/>
              <a:t>One copy of each should be retained as </a:t>
            </a:r>
            <a:r>
              <a:rPr lang="en-US" dirty="0" smtClean="0"/>
              <a:t>follows</a:t>
            </a:r>
          </a:p>
          <a:p>
            <a:pPr lvl="1"/>
            <a:r>
              <a:rPr lang="en-US" dirty="0"/>
              <a:t>Department file</a:t>
            </a:r>
          </a:p>
          <a:p>
            <a:pPr lvl="1"/>
            <a:r>
              <a:rPr lang="en-US" dirty="0"/>
              <a:t>Municipal file</a:t>
            </a:r>
          </a:p>
          <a:p>
            <a:pPr lvl="1"/>
            <a:r>
              <a:rPr lang="en-US" dirty="0"/>
              <a:t>Retained in the controller cabinet</a:t>
            </a:r>
          </a:p>
          <a:p>
            <a:pPr lvl="1"/>
            <a:r>
              <a:rPr lang="en-US" dirty="0"/>
              <a:t>Publication 35, Bulletin 15 information</a:t>
            </a:r>
          </a:p>
          <a:p>
            <a:pPr lvl="1"/>
            <a:endParaRPr lang="en-US" dirty="0"/>
          </a:p>
        </p:txBody>
      </p:sp>
      <p:pic>
        <p:nvPicPr>
          <p:cNvPr id="2050" name="Picture 2" descr="C:\Users\John\AppData\Local\Microsoft\Windows\Temporary Internet Files\Content.IE5\8CLEVFUC\MC900432606[1]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48200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66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Isolator (DC and AC)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648200" cy="5275373"/>
          </a:xfrm>
        </p:spPr>
        <p:txBody>
          <a:bodyPr/>
          <a:lstStyle/>
          <a:p>
            <a:r>
              <a:rPr lang="en-US" b="1" dirty="0"/>
              <a:t>Isolator (DC and AC)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NEMA or 170 as indicated in contract documents and Publication </a:t>
            </a:r>
            <a:r>
              <a:rPr lang="en-US" dirty="0" smtClean="0"/>
              <a:t>408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Detects when a pedestrian pushes a button or when a train is approaching and puts a “call” into the controller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840186" y="2667000"/>
            <a:ext cx="3184072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Modem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NEMA or 170 as indicated in contract documents and Publication </a:t>
            </a:r>
            <a:r>
              <a:rPr lang="en-US" dirty="0" smtClean="0"/>
              <a:t>408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Provides communications between traffic signals and/or to the central traffic signal operations </a:t>
            </a:r>
            <a:r>
              <a:rPr lang="en-US" dirty="0" smtClean="0"/>
              <a:t>office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Relay (FTR)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Relay (FTR)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Model 430</a:t>
            </a:r>
          </a:p>
          <a:p>
            <a:pPr lvl="1"/>
            <a:r>
              <a:rPr lang="en-US" b="1" dirty="0"/>
              <a:t>Use</a:t>
            </a:r>
            <a:r>
              <a:rPr lang="en-US" dirty="0"/>
              <a:t>: Switches the power from the load switches (normal operation) to the flashers (flash operation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62398"/>
            <a:ext cx="3810000" cy="2833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Preemption Interface (Cabinet)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495800" cy="527537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Preemption Interface (Cabinet)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Several models acceptable for </a:t>
            </a:r>
            <a:r>
              <a:rPr lang="en-US" dirty="0" smtClean="0"/>
              <a:t>use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Detects an emergency vehicle (that is using a preemption emitter in their vehicle) and puts a “call” into the controller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95600"/>
            <a:ext cx="3006725" cy="2236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Preemption Detector (Field)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4168100" cy="527537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Preemption Detector (Field)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Several models acceptable for </a:t>
            </a:r>
            <a:r>
              <a:rPr lang="en-US" dirty="0" smtClean="0"/>
              <a:t>use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Detects an emergency vehicle (that is using a preemption emitter in their vehicle) which is recognized by the preemption interface in the cabinet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86400" y="1828800"/>
            <a:ext cx="3508786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Time Sync Module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GPS Time Sync Module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Per Publication 408 Section </a:t>
            </a:r>
            <a:r>
              <a:rPr lang="en-US" dirty="0" smtClean="0"/>
              <a:t>1104</a:t>
            </a:r>
            <a:endParaRPr lang="en-US" dirty="0"/>
          </a:p>
          <a:p>
            <a:pPr lvl="1"/>
            <a:r>
              <a:rPr lang="en-US" b="1" dirty="0"/>
              <a:t>Use</a:t>
            </a:r>
            <a:r>
              <a:rPr lang="en-US" dirty="0"/>
              <a:t>: To keep accurate time in the traffic signal </a:t>
            </a:r>
            <a:r>
              <a:rPr lang="en-US" dirty="0" smtClean="0"/>
              <a:t>controller</a:t>
            </a:r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85160"/>
            <a:ext cx="4343400" cy="2694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&amp; Radar Detection Device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Video &amp; Radar Detection Device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Camera mounted to mast arm or luminaire arm</a:t>
            </a:r>
          </a:p>
          <a:p>
            <a:pPr lvl="1"/>
            <a:r>
              <a:rPr lang="en-US" b="1" dirty="0"/>
              <a:t>Use</a:t>
            </a:r>
            <a:r>
              <a:rPr lang="en-US" dirty="0"/>
              <a:t>: Alternative detection mode for vehicles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1400"/>
            <a:ext cx="4177688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Audible Pedestrian Signal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3581400" cy="527537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Audible Pedestrian Signal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Audio unit mounted near signal head and/or pushbutton.</a:t>
            </a:r>
          </a:p>
          <a:p>
            <a:pPr lvl="1"/>
            <a:r>
              <a:rPr lang="en-US" b="1" dirty="0"/>
              <a:t>Use</a:t>
            </a:r>
            <a:r>
              <a:rPr lang="en-US" dirty="0"/>
              <a:t>: Provides sight impaired pedestrians’ audible information regarding the pedestrian phases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3970073" cy="2607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</a:t>
            </a:r>
            <a:r>
              <a:rPr lang="en-US" dirty="0" smtClean="0"/>
              <a:t>Back-up </a:t>
            </a:r>
            <a:r>
              <a:rPr lang="en-US" dirty="0"/>
              <a:t>System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33648"/>
            <a:ext cx="3886200" cy="5348152"/>
          </a:xfrm>
        </p:spPr>
        <p:txBody>
          <a:bodyPr/>
          <a:lstStyle/>
          <a:p>
            <a:r>
              <a:rPr lang="en-US" b="1" dirty="0"/>
              <a:t>Battery </a:t>
            </a:r>
            <a:r>
              <a:rPr lang="en-US" b="1" dirty="0" smtClean="0"/>
              <a:t>Back-up </a:t>
            </a:r>
            <a:r>
              <a:rPr lang="en-US" b="1" dirty="0"/>
              <a:t>System </a:t>
            </a:r>
            <a:endParaRPr lang="en-US" b="1" dirty="0" smtClean="0"/>
          </a:p>
          <a:p>
            <a:pPr lvl="1"/>
            <a:r>
              <a:rPr lang="en-US" b="1" dirty="0"/>
              <a:t>Description</a:t>
            </a:r>
            <a:r>
              <a:rPr lang="en-US" dirty="0"/>
              <a:t>: Uninterrupted Power Supply (UPS)</a:t>
            </a:r>
          </a:p>
          <a:p>
            <a:pPr lvl="1"/>
            <a:r>
              <a:rPr lang="en-US" b="1" dirty="0"/>
              <a:t>Use</a:t>
            </a:r>
            <a:r>
              <a:rPr lang="en-US" dirty="0"/>
              <a:t>: Provides power to the traffic signal when commercial power is out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9"/>
          <a:stretch/>
        </p:blipFill>
        <p:spPr bwMode="auto">
          <a:xfrm>
            <a:off x="5486400" y="2057400"/>
            <a:ext cx="3460819" cy="3276600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4 Quiz</a:t>
            </a:r>
            <a:endParaRPr lang="en-US"/>
          </a:p>
        </p:txBody>
      </p:sp>
      <p:pic>
        <p:nvPicPr>
          <p:cNvPr id="15" name="Picture 14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0"/>
            <a:ext cx="9144000" cy="1270000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5579058"/>
            <a:ext cx="5740400" cy="1230734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50" y="5986463"/>
            <a:ext cx="1473200" cy="43180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13" y="5986463"/>
            <a:ext cx="1731963" cy="43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3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Bulletin 15 Approval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Bulletin 15 Approval </a:t>
            </a:r>
            <a:r>
              <a:rPr lang="en-US" dirty="0" smtClean="0"/>
              <a:t>Process</a:t>
            </a:r>
          </a:p>
          <a:p>
            <a:pPr lvl="1"/>
            <a:r>
              <a:rPr lang="en-US" dirty="0"/>
              <a:t>Product Evaluation Application </a:t>
            </a:r>
            <a:r>
              <a:rPr lang="en-US" dirty="0" smtClean="0"/>
              <a:t>Form (CS-4170) </a:t>
            </a:r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0"/>
            <a:ext cx="3124200" cy="4093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8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4 Completion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have now completed </a:t>
            </a:r>
            <a:r>
              <a:rPr lang="en-US" dirty="0" smtClean="0"/>
              <a:t>Module 4</a:t>
            </a:r>
            <a:r>
              <a:rPr lang="en-US" dirty="0"/>
              <a:t>, Materials and Products</a:t>
            </a:r>
          </a:p>
          <a:p>
            <a:r>
              <a:rPr lang="en-US" dirty="0"/>
              <a:t>To review any section in this module, use the “Outline” on the left</a:t>
            </a:r>
          </a:p>
          <a:p>
            <a:r>
              <a:rPr lang="en-US" dirty="0" smtClean="0"/>
              <a:t>Up next is Module 5, Traffic Signal Construction</a:t>
            </a:r>
            <a:endParaRPr lang="en-US" dirty="0"/>
          </a:p>
          <a:p>
            <a:r>
              <a:rPr lang="en-US" dirty="0"/>
              <a:t>It is suggested that you complete </a:t>
            </a:r>
            <a:r>
              <a:rPr lang="en-US" dirty="0" smtClean="0"/>
              <a:t>Module 5 </a:t>
            </a:r>
            <a:r>
              <a:rPr lang="en-US" dirty="0"/>
              <a:t>before proceeding to the additional modules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5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Modules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remaining modules include: </a:t>
            </a:r>
          </a:p>
          <a:p>
            <a:pPr lvl="1"/>
            <a:r>
              <a:rPr lang="en-US" dirty="0" smtClean="0"/>
              <a:t>Module 5: Traffic Signal Construction</a:t>
            </a:r>
          </a:p>
          <a:p>
            <a:pPr lvl="1"/>
            <a:r>
              <a:rPr lang="en-US" dirty="0" smtClean="0"/>
              <a:t>Module 6: Traffic Signal Inspection</a:t>
            </a:r>
          </a:p>
          <a:p>
            <a:r>
              <a:rPr lang="en-US" dirty="0" smtClean="0"/>
              <a:t>Return to the PennDOT </a:t>
            </a:r>
            <a:r>
              <a:rPr lang="en-US" dirty="0" smtClean="0">
                <a:hlinkClick r:id="rId4"/>
              </a:rPr>
              <a:t>Technical Training Calendar</a:t>
            </a:r>
            <a:r>
              <a:rPr lang="en-US" dirty="0" smtClean="0"/>
              <a:t> to select Module 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287F-D8A0-4DC1-907A-6A50F6C473D9}" type="slidenum">
              <a:rPr lang="en-US" smtClean="0"/>
              <a:pPr/>
              <a:t>91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ATION_ID" val="9250"/>
  <p:tag name="ARTICULATE_PROJECT_CHECK" val="0"/>
  <p:tag name="PRESENTATION_PLAYLIST_COUNT" val="0"/>
  <p:tag name="PRESENTATION_PRESENTER_SLIDE_LEVEL" val="0"/>
  <p:tag name="ART_ENCODE_TYPE" val="0"/>
  <p:tag name="ART_ENCODE_INDEX" val="1"/>
  <p:tag name="ARTICULATE_PROJECT_OPEN" val="1"/>
  <p:tag name="ARTICULATE_PRESENTER_VERSION" val="6"/>
  <p:tag name="PUBLISH_TITLE" val="04_Materials_and_Products"/>
  <p:tag name="ARTICULATE_PUBLISH_PATH" val="C:\01Projects\PennDOT\Specific Traffic Training\Traffic Signal Construction and Inspection\08 Web Based Training\04_Materials_and_Products"/>
  <p:tag name="ARTICULATE_LOGO" val="2008PennDOTLogoColor.jpg"/>
  <p:tag name="ARTICULATE_PRESENTER" val="(None selected)"/>
  <p:tag name="ARTICULATE_PRESENTER_GUID" val="9869030842"/>
  <p:tag name="ARTICULATE_LMS" val="0"/>
  <p:tag name="ARTICULATE_TEMPLATE" val="PennDOT E-Learning Template"/>
  <p:tag name="ARTICULATE_TEMPLATE_GUID" val="21c0f96f-9600-4695-bcfb-2d2057abd3e7"/>
  <p:tag name="LMS_PUBLISH" val="No"/>
  <p:tag name="PRESENTER_PREVIEW_MODE" val="0"/>
  <p:tag name="PRESENTER_PREVIEW_START" val="1"/>
  <p:tag name="PLAYERLOGOHEIGHT" val="358"/>
  <p:tag name="PLAYERLOGOWIDTH" val="1397"/>
  <p:tag name="LAUNCHINNEWWINDOW" val="0"/>
  <p:tag name="LASTPUBLISHED" val="C:\01Projects\PennDOT\Specific Traffic Training\Traffic Signal Construction and Inspection\08 Web Based Training\04_Materials_and_Products\04_Materials_and_Products\player.htm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3"/>
  <p:tag name="ELAPSEDTIME" val="16.6"/>
  <p:tag name="ANNOTATION_COUNT" val="0"/>
  <p:tag name="ARTICULATE_SLIDE_GUID" val="bc5db6e7-d8f6-47f9-adfc-1af29293b62d"/>
  <p:tag name="ARTICULATE_SLIDE_PAUSE" val="0"/>
  <p:tag name="ARTICULATE_NAV_LEVEL" val="1"/>
  <p:tag name="ARTICULATE_PLAYLIST_ID" val="-1"/>
  <p:tag name="ARTICULATE_LOCK_SLIDE" val="0"/>
  <p:tag name="ARTICULATE_SLIDE_NAV" val="5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5"/>
  <p:tag name="ELAPSEDTIME" val="18.5"/>
  <p:tag name="ANNOTATION_TYPE_1" val="0"/>
  <p:tag name="ANNOTATION_START_1" val="11.0"/>
  <p:tag name="ANNOTATION_TOP_1" val="279.3"/>
  <p:tag name="ANNOTATION_LEFT_1" val="449.0"/>
  <p:tag name="ANNOTATION_WIDTH_1" val="91.1"/>
  <p:tag name="ANNOTATION_HEIGHT_1" val="90.9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COUNT" val="1"/>
  <p:tag name="ARTICULATE_SLIDE_GUID" val="661cf7a2-0e7a-4802-9185-921a2c9c43e9"/>
  <p:tag name="ARTICULATE_SLIDE_PAUSE" val="1"/>
  <p:tag name="ARTICULATE_NAV_LEVEL" val="2"/>
  <p:tag name="ARTICULATE_PLAYLIST_ID" val="-1"/>
  <p:tag name="ARTICULATE_LOCK_SLIDE" val="0"/>
  <p:tag name="ARTICULATE_SLIDE_NAV" val="5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7"/>
  <p:tag name="ELAPSEDTIME" val="23.9"/>
  <p:tag name="ANNOTATION_TYPE_1" val="2"/>
  <p:tag name="ANNOTATION_START_1" val="8.9"/>
  <p:tag name="ANNOTATION_END_1" val="8.9"/>
  <p:tag name="ANNOTATION_TOP_1" val="-30.3"/>
  <p:tag name="ANNOTATION_LEFT_1" val="-30.4"/>
  <p:tag name="ANNOTATION_WIDTH_1" val="636.8"/>
  <p:tag name="ANNOTATION_HEIGHT_1" val="492.6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8.9"/>
  <p:tag name="ANNOTATION_END_2" val="16.3"/>
  <p:tag name="ANNOTATION_TOP_2" val="93.3"/>
  <p:tag name="ANNOTATION_LEFT_2" val="438.1"/>
  <p:tag name="ANNOTATION_WIDTH_2" val="126.4"/>
  <p:tag name="ANNOTATION_HEIGHT_2" val="195.7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TYPE_3" val="2"/>
  <p:tag name="ANNOTATION_START_3" val="16.3"/>
  <p:tag name="ANNOTATION_END_3" val="16.3"/>
  <p:tag name="ANNOTATION_TOP_3" val="-30.3"/>
  <p:tag name="ANNOTATION_LEFT_3" val="-30.4"/>
  <p:tag name="ANNOTATION_WIDTH_3" val="636.8"/>
  <p:tag name="ANNOTATION_HEIGHT_3" val="492.6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16.3"/>
  <p:tag name="ANNOTATION_TOP_4" val="284.8"/>
  <p:tag name="ANNOTATION_LEFT_4" val="438.1"/>
  <p:tag name="ANNOTATION_WIDTH_4" val="120.9"/>
  <p:tag name="ANNOTATION_HEIGHT_4" val="144.2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COUNT" val="4"/>
  <p:tag name="ARTICULATE_SLIDE_GUID" val="c30574cc-f350-42fa-bba9-b0ded8fb105c"/>
  <p:tag name="ARTICULATE_SLIDE_PAUSE" val="1"/>
  <p:tag name="ARTICULATE_NAV_LEVEL" val="2"/>
  <p:tag name="ARTICULATE_PLAYLIST_ID" val="-1"/>
  <p:tag name="ARTICULATE_LOCK_SLIDE" val="0"/>
  <p:tag name="ARTICULATE_SLIDE_NAV" val="5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6"/>
  <p:tag name="ELAPSEDTIME" val="16.8"/>
  <p:tag name="ANNOTATION_COUNT" val="0"/>
  <p:tag name="ARTICULATE_SLIDE_GUID" val="c6251fef-5d13-4714-8900-81f076e4cfd2"/>
  <p:tag name="ARTICULATE_SLIDE_PAUSE" val="1"/>
  <p:tag name="ARTICULATE_NAV_LEVEL" val="2"/>
  <p:tag name="ARTICULATE_PLAYLIST_ID" val="-1"/>
  <p:tag name="ARTICULATE_LOCK_SLIDE" val="0"/>
  <p:tag name="ARTICULATE_SLIDE_NAV" val="5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8"/>
  <p:tag name="ELAPSEDTIME" val="16.4"/>
  <p:tag name="ANNOTATION_COUNT" val="0"/>
  <p:tag name="ARTICULATE_SLIDE_GUID" val="f5d909c0-bff7-427f-ae5a-2bbd2c865829"/>
  <p:tag name="ARTICULATE_SLIDE_PAUSE" val="1"/>
  <p:tag name="ARTICULATE_NAV_LEVEL" val="2"/>
  <p:tag name="ARTICULATE_PLAYLIST_ID" val="-1"/>
  <p:tag name="ARTICULATE_LOCK_SLIDE" val="0"/>
  <p:tag name="ARTICULATE_SLIDE_NAV" val="5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AhzrkUHF_files\slide0001_image001.emz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5"/>
  <p:tag name="ELAPSEDTIME" val="35.8"/>
  <p:tag name="ANNOTATION_COUNT" val="0"/>
  <p:tag name="ARTICULATE_SLIDE_GUID" val="674ab874-ee9c-4b7b-99e5-07df5e039f5a"/>
  <p:tag name="ARTICULATE_SLIDE_PAUSE" val="0"/>
  <p:tag name="ARTICULATE_NAV_LEVEL" val="1"/>
  <p:tag name="ARTICULATE_PLAYLIST_ID" val="-1"/>
  <p:tag name="ARTICULATE_LOCK_SLIDE" val="0"/>
  <p:tag name="ARTICULATE_SLIDE_NAV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9"/>
  <p:tag name="TIMELINE" val="11.9"/>
  <p:tag name="ELAPSEDTIME" val="35.8"/>
  <p:tag name="ANNOTATION_COUNT" val="0"/>
  <p:tag name="ARTICULATE_SLIDE_GUID" val="238a8f1b-b2e2-4a04-8618-cea255b55730"/>
  <p:tag name="ARTICULATE_SLIDE_PAUSE" val="1"/>
  <p:tag name="ARTICULATE_NAV_LEVEL" val="2"/>
  <p:tag name="ARTICULATE_PLAYLIST_ID" val="-1"/>
  <p:tag name="ARTICULATE_LOCK_SLIDE" val="0"/>
  <p:tag name="ARTICULATE_SLIDE_NAV" val="5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OAg4nr9D_files\slide0001_image001.pn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0"/>
  <p:tag name="ELAPSEDTIME" val="16.6"/>
  <p:tag name="ANNOTATION_COUNT" val="0"/>
  <p:tag name="ARTICULATE_SLIDE_GUID" val="7188d331-51a4-475b-b7a9-5209aea9b5da"/>
  <p:tag name="ARTICULATE_SLIDE_PAUSE" val="1"/>
  <p:tag name="ARTICULATE_NAV_LEVEL" val="2"/>
  <p:tag name="ARTICULATE_PLAYLIST_ID" val="-1"/>
  <p:tag name="ARTICULATE_LOCK_SLIDE" val="0"/>
  <p:tag name="ARTICULATE_SLIDE_NAV" val="5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jjmtR4YP_files\slide0001_image001.emz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1"/>
  <p:tag name="ELAPSEDTIME" val="12.8"/>
  <p:tag name="ANNOTATION_COUNT" val="0"/>
  <p:tag name="ARTICULATE_SLIDE_GUID" val="207cc17d-efd5-4384-b34a-8e4c3ff056b2"/>
  <p:tag name="ARTICULATE_SLIDE_PAUSE" val="1"/>
  <p:tag name="ARTICULATE_NAV_LEVEL" val="2"/>
  <p:tag name="ARTICULATE_PLAYLIST_ID" val="-1"/>
  <p:tag name="ARTICULATE_LOCK_SLIDE" val="0"/>
  <p:tag name="ARTICULATE_SLIDE_NAV" val="5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fejr2pez_files\slide0001_image001.emz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2"/>
  <p:tag name="TIMELINE" val="11.1"/>
  <p:tag name="ELAPSEDTIME" val="20.4"/>
  <p:tag name="ANNOTATION_COUNT" val="0"/>
  <p:tag name="ARTICULATE_SLIDE_GUID" val="be64b3c3-7d13-4311-a6c1-8bf67af50f8b"/>
  <p:tag name="ARTICULATE_SLIDE_PAUSE" val="1"/>
  <p:tag name="ARTICULATE_NAV_LEVEL" val="2"/>
  <p:tag name="ARTICULATE_PLAYLIST_ID" val="-1"/>
  <p:tag name="ARTICULATE_LOCK_SLIDE" val="0"/>
  <p:tag name="ARTICULATE_SLIDE_NAV" val="5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26"/>
  <p:tag name="TIMELINE" val="16.4"/>
  <p:tag name="ELAPSEDTIME" val="33.0"/>
  <p:tag name="ANNOTATION_TYPE_1" val="2"/>
  <p:tag name="ANNOTATION_START_1" val="25.4"/>
  <p:tag name="ANNOTATION_END_1" val="25.4"/>
  <p:tag name="ANNOTATION_TOP_1" val="-30.3"/>
  <p:tag name="ANNOTATION_LEFT_1" val="-30.4"/>
  <p:tag name="ANNOTATION_WIDTH_1" val="636.8"/>
  <p:tag name="ANNOTATION_HEIGHT_1" val="492.6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25.4"/>
  <p:tag name="ANNOTATION_TOP_2" val="106.0"/>
  <p:tag name="ANNOTATION_LEFT_2" val="363.3"/>
  <p:tag name="ANNOTATION_WIDTH_2" val="206.6"/>
  <p:tag name="ANNOTATION_HEIGHT_2" val="298.7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COUNT" val="2"/>
  <p:tag name="ARTICULATE_SLIDE_GUID" val="17d667dc-1e5b-44d1-a1fa-3be4bc72f09a"/>
  <p:tag name="ARTICULATE_SLIDE_PAUSE" val="0"/>
  <p:tag name="ARTICULATE_NAV_LEVEL" val="1"/>
  <p:tag name="ARTICULATE_PLAYLIST_ID" val="-1"/>
  <p:tag name="ARTICULATE_LOCK_SLIDE" val="0"/>
  <p:tag name="ARTICULATE_SLIDE_NAV" val="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3"/>
  <p:tag name="ELAPSEDTIME" val="12.3"/>
  <p:tag name="ANNOTATION_COUNT" val="0"/>
  <p:tag name="ARTICULATE_SLIDE_GUID" val="60ebb6fb-9710-4477-b9c2-6ea753ed2af2"/>
  <p:tag name="ARTICULATE_SLIDE_PAUSE" val="1"/>
  <p:tag name="ARTICULATE_NAV_LEVEL" val="2"/>
  <p:tag name="ARTICULATE_PLAYLIST_ID" val="-1"/>
  <p:tag name="ARTICULATE_LOCK_SLIDE" val="0"/>
  <p:tag name="ARTICULATE_SLIDE_NAV" val="5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4"/>
  <p:tag name="ELAPSEDTIME" val="15.1"/>
  <p:tag name="ANNOTATION_COUNT" val="0"/>
  <p:tag name="ARTICULATE_SLIDE_GUID" val="ee11f244-70e9-4eeb-9165-1573e6cd43e0"/>
  <p:tag name="ARTICULATE_SLIDE_PAUSE" val="1"/>
  <p:tag name="ARTICULATE_NAV_LEVEL" val="2"/>
  <p:tag name="ARTICULATE_PLAYLIST_ID" val="-1"/>
  <p:tag name="ARTICULATE_LOCK_SLIDE" val="0"/>
  <p:tag name="ARTICULATE_SLIDE_NAV" val="6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1SjahJsO_files\slide0001_image001.emz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5"/>
  <p:tag name="ELAPSEDTIME" val="12.1"/>
  <p:tag name="ANNOTATION_COUNT" val="0"/>
  <p:tag name="ARTICULATE_SLIDE_GUID" val="74f5c87e-27f9-430d-94f0-2d95fdcadc62"/>
  <p:tag name="ARTICULATE_SLIDE_PAUSE" val="1"/>
  <p:tag name="ARTICULATE_NAV_LEVEL" val="2"/>
  <p:tag name="ARTICULATE_PLAYLIST_ID" val="-1"/>
  <p:tag name="ARTICULATE_LOCK_SLIDE" val="0"/>
  <p:tag name="ARTICULATE_SLIDE_NAV" val="6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1UYLiIiO_files\slide0001_image001.emz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6"/>
  <p:tag name="ELAPSEDTIME" val="16.9"/>
  <p:tag name="ANNOTATION_COUNT" val="0"/>
  <p:tag name="ARTICULATE_SLIDE_GUID" val="4cdeb6e9-bdb9-488a-b86b-a19acb3c0755"/>
  <p:tag name="ARTICULATE_SLIDE_PAUSE" val="1"/>
  <p:tag name="ARTICULATE_NAV_LEVEL" val="2"/>
  <p:tag name="ARTICULATE_PLAYLIST_ID" val="-1"/>
  <p:tag name="ARTICULATE_LOCK_SLIDE" val="0"/>
  <p:tag name="ARTICULATE_SLIDE_NAV" val="6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GADEP9GN_files\slide0001_image001.emz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6"/>
  <p:tag name="ELAPSEDTIME" val="31.0"/>
  <p:tag name="ANNOTATION_COUNT" val="0"/>
  <p:tag name="ARTICULATE_SLIDE_GUID" val="7e9bb8fd-73c3-4e8a-98d9-56ba417cfbc2"/>
  <p:tag name="ARTICULATE_SLIDE_PAUSE" val="0"/>
  <p:tag name="ARTICULATE_NAV_LEVEL" val="2"/>
  <p:tag name="ARTICULATE_PLAYLIST_ID" val="-1"/>
  <p:tag name="ARTICULATE_LOCK_SLIDE" val="0"/>
  <p:tag name="ARTICULATE_SLIDE_NAV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7"/>
  <p:tag name="TIMELINE" val="14.4"/>
  <p:tag name="ELAPSEDTIME" val="22.4"/>
  <p:tag name="ANNOTATION_COUNT" val="0"/>
  <p:tag name="ARTICULATE_SLIDE_GUID" val="6cd5442a-2703-4b30-bbaf-85a48d1bfc20"/>
  <p:tag name="ARTICULATE_SLIDE_PAUSE" val="1"/>
  <p:tag name="ARTICULATE_NAV_LEVEL" val="2"/>
  <p:tag name="ARTICULATE_PLAYLIST_ID" val="-1"/>
  <p:tag name="ARTICULATE_LOCK_SLIDE" val="0"/>
  <p:tag name="ARTICULATE_SLIDE_NAV" val="6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8"/>
  <p:tag name="ELAPSEDTIME" val="19.9"/>
  <p:tag name="ANNOTATION_TYPE_1" val="2"/>
  <p:tag name="ANNOTATION_START_1" val="14.9"/>
  <p:tag name="ANNOTATION_END_1" val="14.9"/>
  <p:tag name="ANNOTATION_TOP_1" val="-30.3"/>
  <p:tag name="ANNOTATION_LEFT_1" val="-30.4"/>
  <p:tag name="ANNOTATION_WIDTH_1" val="636.8"/>
  <p:tag name="ANNOTATION_HEIGHT_1" val="492.6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14.9"/>
  <p:tag name="ANNOTATION_TOP_2" val="221.8"/>
  <p:tag name="ANNOTATION_LEFT_2" val="434.4"/>
  <p:tag name="ANNOTATION_WIDTH_2" val="116.1"/>
  <p:tag name="ANNOTATION_HEIGHT_2" val="107.2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COUNT" val="2"/>
  <p:tag name="ARTICULATE_SLIDE_GUID" val="961b8efe-7414-4695-900d-3c233450e5ca"/>
  <p:tag name="ARTICULATE_SLIDE_PAUSE" val="1"/>
  <p:tag name="ARTICULATE_NAV_LEVEL" val="2"/>
  <p:tag name="ARTICULATE_PLAYLIST_ID" val="-1"/>
  <p:tag name="ARTICULATE_LOCK_SLIDE" val="0"/>
  <p:tag name="ARTICULATE_SLIDE_NAV" val="6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9"/>
  <p:tag name="ELAPSEDTIME" val="10.4"/>
  <p:tag name="ANNOTATION_COUNT" val="0"/>
  <p:tag name="ARTICULATE_SLIDE_GUID" val="c8266f52-0d17-4e1e-973a-8cd909f42e51"/>
  <p:tag name="ARTICULATE_SLIDE_PAUSE" val="1"/>
  <p:tag name="ARTICULATE_NAV_LEVEL" val="2"/>
  <p:tag name="ARTICULATE_PLAYLIST_ID" val="-1"/>
  <p:tag name="ARTICULATE_LOCK_SLIDE" val="0"/>
  <p:tag name="ARTICULATE_SLIDE_NAV" val="6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MRDFmFrR_files\slide0001_image001.emz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90"/>
  <p:tag name="ELAPSEDTIME" val="13.6"/>
  <p:tag name="ANNOTATION_COUNT" val="0"/>
  <p:tag name="ARTICULATE_SLIDE_GUID" val="d956068e-d22e-4489-ae13-e5316ba69c20"/>
  <p:tag name="ARTICULATE_SLIDE_PAUSE" val="1"/>
  <p:tag name="ARTICULATE_NAV_LEVEL" val="2"/>
  <p:tag name="ARTICULATE_PLAYLIST_ID" val="-1"/>
  <p:tag name="ARTICULATE_LOCK_SLIDE" val="0"/>
  <p:tag name="ARTICULATE_SLIDE_NAV" val="6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toBBa6Wn_files\slide0001_image001.emz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91"/>
  <p:tag name="ELAPSEDTIME" val="12.2"/>
  <p:tag name="ANNOTATION_COUNT" val="0"/>
  <p:tag name="ARTICULATE_SLIDE_GUID" val="28e6452d-a433-4b23-8796-c425284bab70"/>
  <p:tag name="ARTICULATE_SLIDE_PAUSE" val="1"/>
  <p:tag name="ARTICULATE_NAV_LEVEL" val="2"/>
  <p:tag name="ARTICULATE_PLAYLIST_ID" val="-1"/>
  <p:tag name="ARTICULATE_LOCK_SLIDE" val="0"/>
  <p:tag name="ARTICULATE_SLIDE_NAV" val="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27"/>
  <p:tag name="ELAPSEDTIME" val="24.5"/>
  <p:tag name="ANNOTATION_COUNT" val="0"/>
  <p:tag name="ARTICULATE_SLIDE_GUID" val="8aeef54a-3046-4d6c-a011-23582190f3ac"/>
  <p:tag name="ARTICULATE_SLIDE_PAUSE" val="0"/>
  <p:tag name="ARTICULATE_NAV_LEVEL" val="1"/>
  <p:tag name="ARTICULATE_PLAYLIST_ID" val="-1"/>
  <p:tag name="ARTICULATE_LOCK_SLIDE" val="0"/>
  <p:tag name="ARTICULATE_SLIDE_NAV" val="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8VxIpXhn_files\slide0001_image001.emz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92"/>
  <p:tag name="ELAPSEDTIME" val="14.1"/>
  <p:tag name="ANNOTATION_COUNT" val="0"/>
  <p:tag name="ARTICULATE_SLIDE_GUID" val="956f425b-f796-4c1e-a0da-fd3838be304c"/>
  <p:tag name="ARTICULATE_SLIDE_PAUSE" val="1"/>
  <p:tag name="ARTICULATE_NAV_LEVEL" val="2"/>
  <p:tag name="ARTICULATE_PLAYLIST_ID" val="-1"/>
  <p:tag name="ARTICULATE_LOCK_SLIDE" val="0"/>
  <p:tag name="ARTICULATE_SLIDE_NAV" val="6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40UbFPmR_files\slide0001_image001.emz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93"/>
  <p:tag name="ELAPSEDTIME" val="10.2"/>
  <p:tag name="ANNOTATION_COUNT" val="0"/>
  <p:tag name="ARTICULATE_SLIDE_GUID" val="d63bb994-1a3c-40f8-ace4-f0b315472aed"/>
  <p:tag name="ARTICULATE_TITLE_TAG" val="Traffic Signal Specific Materials"/>
  <p:tag name="ARTICULATE_SLIDE_PAUSE" val="0"/>
  <p:tag name="ARTICULATE_NAV_LEVEL" val="1"/>
  <p:tag name="ARTICULATE_PLAYLIST_ID" val="-1"/>
  <p:tag name="ARTICULATE_LOCK_SLIDE" val="0"/>
  <p:tag name="ARTICULATE_SLIDE_NAV" val="6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iiQfULx4_files\slide0001_image001.emz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94"/>
  <p:tag name="ELAPSEDTIME" val="11.8"/>
  <p:tag name="ANNOTATION_COUNT" val="0"/>
  <p:tag name="ARTICULATE_SLIDE_GUID" val="7f9a77d9-0e1b-4fa8-a7ab-8ebee0625c62"/>
  <p:tag name="ARTICULATE_SLIDE_PAUSE" val="1"/>
  <p:tag name="ARTICULATE_NAV_LEVEL" val="2"/>
  <p:tag name="ARTICULATE_PLAYLIST_ID" val="-1"/>
  <p:tag name="ARTICULATE_LOCK_SLIDE" val="0"/>
  <p:tag name="ARTICULATE_SLIDE_NAV" val="7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DpIKbeA1_files\slide0001_image001.emz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95"/>
  <p:tag name="ELAPSEDTIME" val="10.2"/>
  <p:tag name="ANNOTATION_COUNT" val="0"/>
  <p:tag name="ARTICULATE_SLIDE_GUID" val="0374f398-2832-46c0-9378-c507ea3b7bca"/>
  <p:tag name="ARTICULATE_SLIDE_PAUSE" val="1"/>
  <p:tag name="ARTICULATE_NAV_LEVEL" val="2"/>
  <p:tag name="ARTICULATE_PLAYLIST_ID" val="-1"/>
  <p:tag name="ARTICULATE_LOCK_SLIDE" val="0"/>
  <p:tag name="ARTICULATE_SLIDE_NAV" val="7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nuX8YeXk_files\slide0001_image001.emz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96"/>
  <p:tag name="TIMELINE" val="8.9"/>
  <p:tag name="ELAPSEDTIME" val="20.8"/>
  <p:tag name="ANNOTATION_COUNT" val="0"/>
  <p:tag name="ARTICULATE_SLIDE_GUID" val="63e31a26-1752-4c4f-912b-573d46a2a915"/>
  <p:tag name="ARTICULATE_SLIDE_PAUSE" val="1"/>
  <p:tag name="ARTICULATE_NAV_LEVEL" val="2"/>
  <p:tag name="ARTICULATE_PLAYLIST_ID" val="-1"/>
  <p:tag name="ARTICULATE_LOCK_SLIDE" val="0"/>
  <p:tag name="ARTICULATE_SLIDE_NAV" val="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7"/>
  <p:tag name="ELAPSEDTIME" val="14.9"/>
  <p:tag name="ANNOTATION_COUNT" val="0"/>
  <p:tag name="ARTICULATE_SLIDE_GUID" val="b8a77d0d-d67e-4dfc-b2bb-9607702a79d5"/>
  <p:tag name="ARTICULATE_SLIDE_PAUSE" val="0"/>
  <p:tag name="ARTICULATE_NAV_LEVEL" val="2"/>
  <p:tag name="ARTICULATE_PLAYLIST_ID" val="-1"/>
  <p:tag name="ARTICULATE_LOCK_SLIDE" val="0"/>
  <p:tag name="ARTICULATE_SLIDE_NAV" val="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l8TZeHwl_files\slide0001_image001.emz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4"/>
  <p:tag name="ELAPSEDTIME" val="17.9"/>
  <p:tag name="ANNOTATION_COUNT" val="0"/>
  <p:tag name="ARTICULATE_SLIDE_GUID" val="0d8e74e9-8060-4279-91f8-d62d6c0c38a8"/>
  <p:tag name="ARTICULATE_SLIDE_PAUSE" val="0"/>
  <p:tag name="ARTICULATE_NAV_LEVEL" val="1"/>
  <p:tag name="ARTICULATE_PLAYLIST_ID" val="-1"/>
  <p:tag name="ARTICULATE_LOCK_SLIDE" val="0"/>
  <p:tag name="ARTICULATE_SLIDE_NAV" val="7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97"/>
  <p:tag name="TIMELINE" val="13.7"/>
  <p:tag name="ELAPSEDTIME" val="24.8"/>
  <p:tag name="ANNOTATION_COUNT" val="0"/>
  <p:tag name="ARTICULATE_SLIDE_GUID" val="d02acdab-74c8-4aff-afb9-6263a00e1159"/>
  <p:tag name="ARTICULATE_SLIDE_PAUSE" val="1"/>
  <p:tag name="ARTICULATE_NAV_LEVEL" val="2"/>
  <p:tag name="ARTICULATE_PLAYLIST_ID" val="-1"/>
  <p:tag name="ARTICULATE_LOCK_SLIDE" val="0"/>
  <p:tag name="ARTICULATE_SLIDE_NAV" val="7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98"/>
  <p:tag name="ELAPSEDTIME" val="17.2"/>
  <p:tag name="ANNOTATION_COUNT" val="0"/>
  <p:tag name="ARTICULATE_SLIDE_GUID" val="0a982179-559e-46f8-96dc-8161a760712d"/>
  <p:tag name="ARTICULATE_SLIDE_PAUSE" val="1"/>
  <p:tag name="ARTICULATE_NAV_LEVEL" val="2"/>
  <p:tag name="ARTICULATE_PLAYLIST_ID" val="-1"/>
  <p:tag name="ARTICULATE_LOCK_SLIDE" val="0"/>
  <p:tag name="ARTICULATE_SLIDE_NAV" val="7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99"/>
  <p:tag name="ELAPSEDTIME" val="17.9"/>
  <p:tag name="ANNOTATION_COUNT" val="0"/>
  <p:tag name="ARTICULATE_SLIDE_GUID" val="44a16eb0-2440-4188-994c-c5a5019d31d4"/>
  <p:tag name="ARTICULATE_SLIDE_PAUSE" val="1"/>
  <p:tag name="ARTICULATE_NAV_LEVEL" val="2"/>
  <p:tag name="ARTICULATE_PLAYLIST_ID" val="-1"/>
  <p:tag name="ARTICULATE_LOCK_SLIDE" val="0"/>
  <p:tag name="ARTICULATE_SLIDE_NAV" val="7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8"/>
  <p:tag name="TIMELINE" val="6.0/8.0/9.8/12.5/15.3/17.1"/>
  <p:tag name="ELAPSEDTIME" val="21.5"/>
  <p:tag name="ANNOTATION_COUNT" val="0"/>
  <p:tag name="ARTICULATE_SLIDE_GUID" val="a79cb172-4408-4b71-b74e-346349d80d0a"/>
  <p:tag name="ARTICULATE_SLIDE_PAUSE" val="0"/>
  <p:tag name="ARTICULATE_NAV_LEVEL" val="2"/>
  <p:tag name="ARTICULATE_PLAYLIST_ID" val="-1"/>
  <p:tag name="ARTICULATE_LOCK_SLIDE" val="0"/>
  <p:tag name="ARTICULATE_SLIDE_NAV" val="7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0"/>
  <p:tag name="ELAPSEDTIME" val="10.4"/>
  <p:tag name="ANNOTATION_COUNT" val="0"/>
  <p:tag name="ARTICULATE_SLIDE_GUID" val="9d881d1a-c3b9-454e-86ee-622782ea4ace"/>
  <p:tag name="ARTICULATE_SLIDE_PAUSE" val="1"/>
  <p:tag name="ARTICULATE_NAV_LEVEL" val="2"/>
  <p:tag name="ARTICULATE_PLAYLIST_ID" val="-1"/>
  <p:tag name="ARTICULATE_LOCK_SLIDE" val="0"/>
  <p:tag name="ARTICULATE_SLIDE_NAV" val="7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1"/>
  <p:tag name="ELAPSEDTIME" val="8.2"/>
  <p:tag name="ANNOTATION_COUNT" val="0"/>
  <p:tag name="ARTICULATE_SLIDE_GUID" val="bbdf15be-2c50-4c67-813b-7d099c5ecc96"/>
  <p:tag name="ARTICULATE_SLIDE_PAUSE" val="1"/>
  <p:tag name="ARTICULATE_NAV_LEVEL" val="2"/>
  <p:tag name="ARTICULATE_PLAYLIST_ID" val="-1"/>
  <p:tag name="ARTICULATE_LOCK_SLIDE" val="0"/>
  <p:tag name="ARTICULATE_SLIDE_NAV" val="7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2"/>
  <p:tag name="ELAPSEDTIME" val="20.8"/>
  <p:tag name="ANNOTATION_COUNT" val="0"/>
  <p:tag name="ARTICULATE_SLIDE_GUID" val="9cd55fec-a040-4a98-8bc5-6559489a0302"/>
  <p:tag name="ARTICULATE_SLIDE_PAUSE" val="1"/>
  <p:tag name="ARTICULATE_NAV_LEVEL" val="2"/>
  <p:tag name="ARTICULATE_PLAYLIST_ID" val="-1"/>
  <p:tag name="ARTICULATE_LOCK_SLIDE" val="0"/>
  <p:tag name="ARTICULATE_SLIDE_NAV" val="7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3"/>
  <p:tag name="ELAPSEDTIME" val="11.1"/>
  <p:tag name="ANNOTATION_COUNT" val="0"/>
  <p:tag name="ARTICULATE_SLIDE_GUID" val="c148d105-0998-47c3-aa2e-d7ae954b45c8"/>
  <p:tag name="ARTICULATE_SLIDE_PAUSE" val="1"/>
  <p:tag name="ARTICULATE_NAV_LEVEL" val="2"/>
  <p:tag name="ARTICULATE_PLAYLIST_ID" val="-1"/>
  <p:tag name="ARTICULATE_LOCK_SLIDE" val="0"/>
  <p:tag name="ARTICULATE_SLIDE_NAV" val="8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4"/>
  <p:tag name="ELAPSEDTIME" val="11.5"/>
  <p:tag name="ANNOTATION_COUNT" val="0"/>
  <p:tag name="ARTICULATE_SLIDE_GUID" val="c8ae6e22-3a02-43e8-8c61-e8c7f1c0c6ca"/>
  <p:tag name="ARTICULATE_SLIDE_PAUSE" val="1"/>
  <p:tag name="ARTICULATE_NAV_LEVEL" val="2"/>
  <p:tag name="ARTICULATE_PLAYLIST_ID" val="-1"/>
  <p:tag name="ARTICULATE_LOCK_SLIDE" val="0"/>
  <p:tag name="ARTICULATE_SLIDE_NAV" val="8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5"/>
  <p:tag name="ELAPSEDTIME" val="11.2"/>
  <p:tag name="ANNOTATION_COUNT" val="0"/>
  <p:tag name="ARTICULATE_SLIDE_GUID" val="448e91bf-e6d2-4f18-9300-6659118586de"/>
  <p:tag name="ARTICULATE_SLIDE_PAUSE" val="1"/>
  <p:tag name="ARTICULATE_NAV_LEVEL" val="2"/>
  <p:tag name="ARTICULATE_PLAYLIST_ID" val="-1"/>
  <p:tag name="ARTICULATE_LOCK_SLIDE" val="0"/>
  <p:tag name="ARTICULATE_SLIDE_NAV" val="8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9"/>
  <p:tag name="TIMELINE" val="5.2/8.4/11.9/16.4"/>
  <p:tag name="ELAPSEDTIME" val="25.9"/>
  <p:tag name="ANNOTATION_COUNT" val="0"/>
  <p:tag name="ARTICULATE_SLIDE_GUID" val="3a91d073-2d7c-458e-b017-4d19eb191e6f"/>
  <p:tag name="ARTICULATE_SLIDE_PAUSE" val="0"/>
  <p:tag name="ARTICULATE_NAV_LEVEL" val="2"/>
  <p:tag name="ARTICULATE_PLAYLIST_ID" val="-1"/>
  <p:tag name="ARTICULATE_LOCK_SLIDE" val="0"/>
  <p:tag name="ARTICULATE_SLIDE_NAV" val="8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6"/>
  <p:tag name="ELAPSEDTIME" val="19.6"/>
  <p:tag name="ANNOTATION_COUNT" val="0"/>
  <p:tag name="ARTICULATE_SLIDE_GUID" val="e5555bc5-603e-4549-94ef-931054533fad"/>
  <p:tag name="ARTICULATE_SLIDE_PAUSE" val="1"/>
  <p:tag name="ARTICULATE_NAV_LEVEL" val="2"/>
  <p:tag name="ARTICULATE_PLAYLIST_ID" val="-1"/>
  <p:tag name="ARTICULATE_LOCK_SLIDE" val="0"/>
  <p:tag name="ARTICULATE_SLIDE_NAV" val="8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7"/>
  <p:tag name="ELAPSEDTIME" val="26.4"/>
  <p:tag name="ANNOTATION_TYPE_1" val="0"/>
  <p:tag name="ANNOTATION_START_1" val="18.2"/>
  <p:tag name="ANNOTATION_END_1" val="21.5"/>
  <p:tag name="ANNOTATION_TOP_1" val="156.9"/>
  <p:tag name="ANNOTATION_LEFT_1" val="404.1"/>
  <p:tag name="ANNOTATION_WIDTH_1" val="91.1"/>
  <p:tag name="ANNOTATION_HEIGHT_1" val="90.9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START_2" val="21.5"/>
  <p:tag name="ANNOTATION_TOP_2" val="293.3"/>
  <p:tag name="ANNOTATION_LEFT_2" val="349.4"/>
  <p:tag name="ANNOTATION_WIDTH_2" val="91.1"/>
  <p:tag name="ANNOTATION_HEIGHT_2" val="90.9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25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COUNT" val="2"/>
  <p:tag name="ARTICULATE_SLIDE_GUID" val="7350a58a-ae08-4ce6-83c9-8fa0b519f40f"/>
  <p:tag name="ARTICULATE_SLIDE_PAUSE" val="1"/>
  <p:tag name="ARTICULATE_NAV_LEVEL" val="2"/>
  <p:tag name="ARTICULATE_PLAYLIST_ID" val="-1"/>
  <p:tag name="ARTICULATE_LOCK_SLIDE" val="0"/>
  <p:tag name="ARTICULATE_SLIDE_NAV" val="8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8"/>
  <p:tag name="ELAPSEDTIME" val="20.0"/>
  <p:tag name="ANNOTATION_COUNT" val="0"/>
  <p:tag name="ARTICULATE_SLIDE_GUID" val="5f64c2d3-7a39-4fda-9ab8-d17da36f9f3e"/>
  <p:tag name="ARTICULATE_SLIDE_PAUSE" val="1"/>
  <p:tag name="ARTICULATE_NAV_LEVEL" val="2"/>
  <p:tag name="ARTICULATE_PLAYLIST_ID" val="-1"/>
  <p:tag name="ARTICULATE_LOCK_SLIDE" val="0"/>
  <p:tag name="ARTICULATE_SLIDE_NAV" val="8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9"/>
  <p:tag name="ELAPSEDTIME" val="15.6"/>
  <p:tag name="ANNOTATION_COUNT" val="0"/>
  <p:tag name="ARTICULATE_SLIDE_GUID" val="17c808c6-df63-4993-9dc1-e9edb685f859"/>
  <p:tag name="ARTICULATE_SLIDE_PAUSE" val="1"/>
  <p:tag name="ARTICULATE_NAV_LEVEL" val="2"/>
  <p:tag name="ARTICULATE_PLAYLIST_ID" val="-1"/>
  <p:tag name="ARTICULATE_LOCK_SLIDE" val="0"/>
  <p:tag name="ARTICULATE_SLIDE_NAV" val="8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10"/>
  <p:tag name="ELAPSEDTIME" val="14.9"/>
  <p:tag name="ANNOTATION_COUNT" val="0"/>
  <p:tag name="ARTICULATE_SLIDE_GUID" val="6a9a72d1-6970-4b28-b6fe-6025b99349b4"/>
  <p:tag name="ARTICULATE_SLIDE_PAUSE" val="1"/>
  <p:tag name="ARTICULATE_NAV_LEVEL" val="2"/>
  <p:tag name="ARTICULATE_PLAYLIST_ID" val="-1"/>
  <p:tag name="ARTICULATE_LOCK_SLIDE" val="0"/>
  <p:tag name="ARTICULATE_SLIDE_NAV" val="8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Kl8SrTNt_files\slide0001_image001.png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11"/>
  <p:tag name="ELAPSEDTIME" val="12.0"/>
  <p:tag name="ANNOTATION_COUNT" val="0"/>
  <p:tag name="ARTICULATE_SLIDE_GUID" val="49fdf5e5-0711-43a0-90c1-475638bd5016"/>
  <p:tag name="ARTICULATE_SLIDE_PAUSE" val="1"/>
  <p:tag name="ARTICULATE_NAV_LEVEL" val="2"/>
  <p:tag name="ARTICULATE_PLAYLIST_ID" val="-1"/>
  <p:tag name="ARTICULATE_LOCK_SLIDE" val="0"/>
  <p:tag name="ARTICULATE_SLIDE_NAV" val="8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IZMAKER_QUIZ_FILENAME" val="C:\01Projects\PennDOT\Specific Traffic Training\Traffic Signal Construction and Inspection\08 Web Based Training\00_Slides\Chapter 4 Quiz.quiz"/>
  <p:tag name="QUIZMAKER_QUIZ_SLIDE_ID" val="412"/>
  <p:tag name="OVERRIDE" val="QUIZMAKER_QUIZ_SLIDE"/>
  <p:tag name="QUIZMAKER_QUIZ_TITLE" val="Chapter 4 Quiz"/>
  <p:tag name="AQP_PASS_SCORE" val="80"/>
  <p:tag name="QUIZMAKER_LAST_MODIFY_DATE" val="41600.7703819444"/>
  <p:tag name="AQP_PASS_ACTION" val="2"/>
  <p:tag name="AQP_FAIL_ACTION" val="2"/>
  <p:tag name="AQP_TRAP" val="1"/>
  <p:tag name="AUDIO_ID" val="412"/>
  <p:tag name="ELAPSEDTIME" val="5.6"/>
  <p:tag name="ANNOTATION_COUNT" val="0"/>
  <p:tag name="ARTICULATE_SLIDE_GUID" val="33a82f65-6c47-4f0b-ad65-93f251640a32"/>
  <p:tag name="ARTICULATE_SLIDE_PAUSE" val="1"/>
  <p:tag name="ARTICULATE_NAV_LEVEL" val="1"/>
  <p:tag name="ARTICULATE_PLAYLIST_ID" val="-1"/>
  <p:tag name="ARTICULATE_LOCK_SLIDE" val="0"/>
  <p:tag name="ARTICULATE_SLIDE_NAV" val="8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M_PROPERTY" val="1"/>
  <p:tag name="ART_QM_A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_QM_A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_QM_B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32404aa2-01c7-4e9f-9bd0-689a8b51568b"/>
  <p:tag name="AUDIO_ID" val="413"/>
  <p:tag name="ELAPSEDTIME" val="27.8"/>
  <p:tag name="ANNOTATION_TYPE_1" val="0"/>
  <p:tag name="ANNOTATION_START_1" val="10.6"/>
  <p:tag name="ANNOTATION_TOP_1" val="161.2"/>
  <p:tag name="ANNOTATION_LEFT_1" val="17.0"/>
  <p:tag name="ANNOTATION_WIDTH_1" val="91.1"/>
  <p:tag name="ANNOTATION_HEIGHT_1" val="90.9"/>
  <p:tag name="ANNOTATION_ANIMATION_1" val="3"/>
  <p:tag name="ANNOTATION_ROTATION_1" val="18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COUNT" val="1"/>
  <p:tag name="ARTICULATE_SLIDE_PAUSE" val="0"/>
  <p:tag name="ARTICULATE_NAV_LEVEL" val="1"/>
  <p:tag name="ARTICULATE_PLAYLIST_ID" val="-1"/>
  <p:tag name="ARTICULATE_LOCK_SLIDE" val="0"/>
  <p:tag name="ARTICULATE_SLIDE_NAV" val="9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868066-a71d-4097-a2fe-6ac68cfdd550"/>
  <p:tag name="ANNOTATION_TYPE_3" val="2"/>
  <p:tag name="ANNOTATION_START_3" val="7.0"/>
  <p:tag name="ANNOTATION_END_3" val="7.0"/>
  <p:tag name="ANNOTATION_TOP_3" val="-30.3"/>
  <p:tag name="ANNOTATION_LEFT_3" val="-30.4"/>
  <p:tag name="ANNOTATION_WIDTH_3" val="636.8"/>
  <p:tag name="ANNOTATION_HEIGHT_3" val="492.6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7.0"/>
  <p:tag name="ANNOTATION_TOP_4" val="224.8"/>
  <p:tag name="ANNOTATION_LEFT_4" val="83.2"/>
  <p:tag name="ANNOTATION_WIDTH_4" val="456.9"/>
  <p:tag name="ANNOTATION_HEIGHT_4" val="80.6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UDIO_ID" val="414"/>
  <p:tag name="ELAPSEDTIME" val="21.2"/>
  <p:tag name="ANNOTATION_TYPE_1" val="2"/>
  <p:tag name="ANNOTATION_START_1" val="6.6"/>
  <p:tag name="ANNOTATION_END_1" val="6.6"/>
  <p:tag name="ANNOTATION_TOP_1" val="-30.3"/>
  <p:tag name="ANNOTATION_LEFT_1" val="-30.4"/>
  <p:tag name="ANNOTATION_WIDTH_1" val="636.8"/>
  <p:tag name="ANNOTATION_HEIGHT_1" val="492.6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6.6"/>
  <p:tag name="ANNOTATION_TOP_2" val="191.5"/>
  <p:tag name="ANNOTATION_LEFT_2" val="79.6"/>
  <p:tag name="ANNOTATION_WIDTH_2" val="471.5"/>
  <p:tag name="ANNOTATION_HEIGHT_2" val="82.4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COUNT" val="2"/>
  <p:tag name="ARTICULATE_SLIDE_PAUSE" val="1"/>
  <p:tag name="ARTICULATE_NAV_LEVEL" val="1"/>
  <p:tag name="ARTICULATE_PLAYLIST_ID" val="-1"/>
  <p:tag name="ARTICULATE_LOCK_SLIDE" val="0"/>
  <p:tag name="ARTICULATE_SLIDE_NAV" val="9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MARGIN_1" val="0"/>
  <p:tag name="MARGIN_2" val="36"/>
  <p:tag name="MARGIN_3" val="72"/>
  <p:tag name="MARGIN_4" val="108"/>
  <p:tag name="MARGIN_5" val="144"/>
  <p:tag name="FONT_SIZE" val="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0"/>
  <p:tag name="ELAPSEDTIME" val="33.3"/>
  <p:tag name="ANNOTATION_COUNT" val="0"/>
  <p:tag name="ARTICULATE_SLIDE_GUID" val="a73e06e7-3258-4897-86c6-07c84b21515e"/>
  <p:tag name="ARTICULATE_SLIDE_PAUSE" val="0"/>
  <p:tag name="ARTICULATE_NAV_LEVEL" val="1"/>
  <p:tag name="ARTICULATE_PLAYLIST_ID" val="-1"/>
  <p:tag name="ARTICULATE_LOCK_SLIDE" val="0"/>
  <p:tag name="ARTICULATE_SLIDE_NAV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1"/>
  <p:tag name="TIMELINE" val="6.6/8.9/12.9/14.9/18.9/21.8/24.8/29.5/36.2/39.5"/>
  <p:tag name="ELAPSEDTIME" val="44.2"/>
  <p:tag name="ANNOTATION_COUNT" val="0"/>
  <p:tag name="ARTICULATE_SLIDE_GUID" val="cb8a8a2e-741b-4e83-9ba7-e95ac6dc101d"/>
  <p:tag name="ARTICULATE_SLIDE_PAUSE" val="0"/>
  <p:tag name="ARTICULATE_NAV_LEVEL" val="2"/>
  <p:tag name="ARTICULATE_PLAYLIST_ID" val="-1"/>
  <p:tag name="ARTICULATE_LOCK_SLIDE" val="0"/>
  <p:tag name="ARTICULATE_SLIDE_NAV" val="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2"/>
  <p:tag name="TIMELINE" val="17.1/49.2/105.2"/>
  <p:tag name="ELAPSEDTIME" val="130.9"/>
  <p:tag name="ANNOTATION_TYPE_1" val="2"/>
  <p:tag name="ANNOTATION_START_1" val="28.0"/>
  <p:tag name="ANNOTATION_END_1" val="28.0"/>
  <p:tag name="ANNOTATION_TOP_1" val="-30.3"/>
  <p:tag name="ANNOTATION_LEFT_1" val="-30.4"/>
  <p:tag name="ANNOTATION_WIDTH_1" val="636.8"/>
  <p:tag name="ANNOTATION_HEIGHT_1" val="492.6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28.0"/>
  <p:tag name="ANNOTATION_END_2" val="34.2"/>
  <p:tag name="ANNOTATION_TOP_2" val="356.9"/>
  <p:tag name="ANNOTATION_LEFT_2" val="68.7"/>
  <p:tag name="ANNOTATION_WIDTH_2" val="450.8"/>
  <p:tag name="ANNOTATION_HEIGHT_2" val="29.7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TYPE_3" val="2"/>
  <p:tag name="ANNOTATION_START_3" val="34.2"/>
  <p:tag name="ANNOTATION_END_3" val="34.2"/>
  <p:tag name="ANNOTATION_TOP_3" val="-30.3"/>
  <p:tag name="ANNOTATION_LEFT_3" val="-30.4"/>
  <p:tag name="ANNOTATION_WIDTH_3" val="636.8"/>
  <p:tag name="ANNOTATION_HEIGHT_3" val="492.6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34.2"/>
  <p:tag name="ANNOTATION_END_4" val="38.1"/>
  <p:tag name="ANNOTATION_TOP_4" val="243.0"/>
  <p:tag name="ANNOTATION_LEFT_4" val="353.6"/>
  <p:tag name="ANNOTATION_WIDTH_4" val="164.1"/>
  <p:tag name="ANNOTATION_HEIGHT_4" val="73.3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TYPE_5" val="2"/>
  <p:tag name="ANNOTATION_START_5" val="38.1"/>
  <p:tag name="ANNOTATION_END_5" val="38.1"/>
  <p:tag name="ANNOTATION_TOP_5" val="-30.3"/>
  <p:tag name="ANNOTATION_LEFT_5" val="-30.4"/>
  <p:tag name="ANNOTATION_WIDTH_5" val="636.8"/>
  <p:tag name="ANNOTATION_HEIGHT_5" val="492.6"/>
  <p:tag name="ANNOTATION_ANIMATION_5" val="4"/>
  <p:tag name="ANNOTATION_ROTATION_5" val="0"/>
  <p:tag name="ANNOTATION_SUB_TYPE_5" val="11"/>
  <p:tag name="ANNOTATION_LOOP_COUNT_5" val="1"/>
  <p:tag name="ANNOTATION_BOX_RADIUS_5" val="0"/>
  <p:tag name="ANNOTATION_SCALE_5" val="0"/>
  <p:tag name="ANNOTATION_BORDER_ALPHA_5" val="100"/>
  <p:tag name="ANNOTATION_BORDER_COLOR_5" val="16777215"/>
  <p:tag name="ANNOTATION_FILL_COLOR_5" val="855309"/>
  <p:tag name="ANNOTATION_FILL_ALPHA_5" val="50"/>
  <p:tag name="ANNOTATION_BORDER_WIDTH_5" val="2"/>
  <p:tag name="ANNOTATION_TYPE_6" val="2"/>
  <p:tag name="ANNOTATION_START_6" val="38.1"/>
  <p:tag name="ANNOTATION_END_6" val="47.9"/>
  <p:tag name="ANNOTATION_TOP_6" val="357.5"/>
  <p:tag name="ANNOTATION_LEFT_6" val="507.9"/>
  <p:tag name="ANNOTATION_WIDTH_6" val="64.4"/>
  <p:tag name="ANNOTATION_HEIGHT_6" val="30.9"/>
  <p:tag name="ANNOTATION_ANIMATION_6" val="4"/>
  <p:tag name="ANNOTATION_ROTATION_6" val="0"/>
  <p:tag name="ANNOTATION_SUB_TYPE_6" val="11"/>
  <p:tag name="ANNOTATION_LOOP_COUNT_6" val="1"/>
  <p:tag name="ANNOTATION_BOX_RADIUS_6" val="5"/>
  <p:tag name="ANNOTATION_SCALE_6" val="0"/>
  <p:tag name="ANNOTATION_BORDER_ALPHA_6" val="100"/>
  <p:tag name="ANNOTATION_BORDER_COLOR_6" val="16777215"/>
  <p:tag name="ANNOTATION_FILL_COLOR_6" val="855309"/>
  <p:tag name="ANNOTATION_FILL_ALPHA_6" val="50"/>
  <p:tag name="ANNOTATION_BORDER_WIDTH_6" val="2"/>
  <p:tag name="ANNOTATION_TYPE_7" val="2"/>
  <p:tag name="ANNOTATION_START_7" val="58.6"/>
  <p:tag name="ANNOTATION_END_7" val="58.6"/>
  <p:tag name="ANNOTATION_TOP_7" val="-30.3"/>
  <p:tag name="ANNOTATION_LEFT_7" val="-30.4"/>
  <p:tag name="ANNOTATION_WIDTH_7" val="636.8"/>
  <p:tag name="ANNOTATION_HEIGHT_7" val="492.6"/>
  <p:tag name="ANNOTATION_ANIMATION_7" val="4"/>
  <p:tag name="ANNOTATION_ROTATION_7" val="0"/>
  <p:tag name="ANNOTATION_SUB_TYPE_7" val="11"/>
  <p:tag name="ANNOTATION_LOOP_COUNT_7" val="1"/>
  <p:tag name="ANNOTATION_BOX_RADIUS_7" val="0"/>
  <p:tag name="ANNOTATION_SCALE_7" val="0"/>
  <p:tag name="ANNOTATION_BORDER_ALPHA_7" val="100"/>
  <p:tag name="ANNOTATION_BORDER_COLOR_7" val="16777215"/>
  <p:tag name="ANNOTATION_FILL_COLOR_7" val="855309"/>
  <p:tag name="ANNOTATION_FILL_ALPHA_7" val="50"/>
  <p:tag name="ANNOTATION_BORDER_WIDTH_7" val="2"/>
  <p:tag name="ANNOTATION_TYPE_8" val="2"/>
  <p:tag name="ANNOTATION_START_8" val="58.6"/>
  <p:tag name="ANNOTATION_END_8" val="68.4"/>
  <p:tag name="ANNOTATION_TOP_8" val="118.8"/>
  <p:tag name="ANNOTATION_LEFT_8" val="45.0"/>
  <p:tag name="ANNOTATION_WIDTH_8" val="84.5"/>
  <p:tag name="ANNOTATION_HEIGHT_8" val="206.6"/>
  <p:tag name="ANNOTATION_ANIMATION_8" val="4"/>
  <p:tag name="ANNOTATION_ROTATION_8" val="0"/>
  <p:tag name="ANNOTATION_SUB_TYPE_8" val="11"/>
  <p:tag name="ANNOTATION_LOOP_COUNT_8" val="1"/>
  <p:tag name="ANNOTATION_BOX_RADIUS_8" val="5"/>
  <p:tag name="ANNOTATION_SCALE_8" val="0"/>
  <p:tag name="ANNOTATION_BORDER_ALPHA_8" val="100"/>
  <p:tag name="ANNOTATION_BORDER_COLOR_8" val="16777215"/>
  <p:tag name="ANNOTATION_FILL_COLOR_8" val="855309"/>
  <p:tag name="ANNOTATION_FILL_ALPHA_8" val="50"/>
  <p:tag name="ANNOTATION_BORDER_WIDTH_8" val="2"/>
  <p:tag name="ANNOTATION_TYPE_9" val="2"/>
  <p:tag name="ANNOTATION_START_9" val="68.4"/>
  <p:tag name="ANNOTATION_END_9" val="68.4"/>
  <p:tag name="ANNOTATION_TOP_9" val="-30.3"/>
  <p:tag name="ANNOTATION_LEFT_9" val="-30.4"/>
  <p:tag name="ANNOTATION_WIDTH_9" val="636.8"/>
  <p:tag name="ANNOTATION_HEIGHT_9" val="492.6"/>
  <p:tag name="ANNOTATION_ANIMATION_9" val="4"/>
  <p:tag name="ANNOTATION_ROTATION_9" val="0"/>
  <p:tag name="ANNOTATION_SUB_TYPE_9" val="11"/>
  <p:tag name="ANNOTATION_LOOP_COUNT_9" val="1"/>
  <p:tag name="ANNOTATION_BOX_RADIUS_9" val="0"/>
  <p:tag name="ANNOTATION_SCALE_9" val="0"/>
  <p:tag name="ANNOTATION_BORDER_ALPHA_9" val="100"/>
  <p:tag name="ANNOTATION_BORDER_COLOR_9" val="16777215"/>
  <p:tag name="ANNOTATION_FILL_COLOR_9" val="855309"/>
  <p:tag name="ANNOTATION_FILL_ALPHA_9" val="50"/>
  <p:tag name="ANNOTATION_BORDER_WIDTH_9" val="2"/>
  <p:tag name="ANNOTATION_TYPE_10" val="2"/>
  <p:tag name="ANNOTATION_START_10" val="68.4"/>
  <p:tag name="ANNOTATION_END_10" val="79.3"/>
  <p:tag name="ANNOTATION_TOP_10" val="97.5"/>
  <p:tag name="ANNOTATION_LEFT_10" val="119.1"/>
  <p:tag name="ANNOTATION_WIDTH_10" val="354.8"/>
  <p:tag name="ANNOTATION_HEIGHT_10" val="241.1"/>
  <p:tag name="ANNOTATION_ANIMATION_10" val="4"/>
  <p:tag name="ANNOTATION_ROTATION_10" val="0"/>
  <p:tag name="ANNOTATION_SUB_TYPE_10" val="11"/>
  <p:tag name="ANNOTATION_LOOP_COUNT_10" val="1"/>
  <p:tag name="ANNOTATION_BOX_RADIUS_10" val="5"/>
  <p:tag name="ANNOTATION_SCALE_10" val="0"/>
  <p:tag name="ANNOTATION_BORDER_ALPHA_10" val="100"/>
  <p:tag name="ANNOTATION_BORDER_COLOR_10" val="16777215"/>
  <p:tag name="ANNOTATION_FILL_COLOR_10" val="855309"/>
  <p:tag name="ANNOTATION_FILL_ALPHA_10" val="50"/>
  <p:tag name="ANNOTATION_BORDER_WIDTH_10" val="2"/>
  <p:tag name="ANNOTATION_TYPE_11" val="2"/>
  <p:tag name="ANNOTATION_START_11" val="79.3"/>
  <p:tag name="ANNOTATION_END_11" val="79.3"/>
  <p:tag name="ANNOTATION_TOP_11" val="-30.3"/>
  <p:tag name="ANNOTATION_LEFT_11" val="-30.4"/>
  <p:tag name="ANNOTATION_WIDTH_11" val="636.8"/>
  <p:tag name="ANNOTATION_HEIGHT_11" val="492.6"/>
  <p:tag name="ANNOTATION_ANIMATION_11" val="4"/>
  <p:tag name="ANNOTATION_ROTATION_11" val="0"/>
  <p:tag name="ANNOTATION_SUB_TYPE_11" val="11"/>
  <p:tag name="ANNOTATION_LOOP_COUNT_11" val="1"/>
  <p:tag name="ANNOTATION_BOX_RADIUS_11" val="0"/>
  <p:tag name="ANNOTATION_SCALE_11" val="0"/>
  <p:tag name="ANNOTATION_BORDER_ALPHA_11" val="100"/>
  <p:tag name="ANNOTATION_BORDER_COLOR_11" val="16777215"/>
  <p:tag name="ANNOTATION_FILL_COLOR_11" val="855309"/>
  <p:tag name="ANNOTATION_FILL_ALPHA_11" val="50"/>
  <p:tag name="ANNOTATION_BORDER_WIDTH_11" val="2"/>
  <p:tag name="ANNOTATION_TYPE_12" val="2"/>
  <p:tag name="ANNOTATION_START_12" val="79.3"/>
  <p:tag name="ANNOTATION_END_12" val="86.1"/>
  <p:tag name="ANNOTATION_TOP_12" val="113.9"/>
  <p:tag name="ANNOTATION_LEFT_12" val="470.9"/>
  <p:tag name="ANNOTATION_WIDTH_12" val="75.3"/>
  <p:tag name="ANNOTATION_HEIGHT_12" val="215.7"/>
  <p:tag name="ANNOTATION_ANIMATION_12" val="4"/>
  <p:tag name="ANNOTATION_ROTATION_12" val="0"/>
  <p:tag name="ANNOTATION_SUB_TYPE_12" val="11"/>
  <p:tag name="ANNOTATION_LOOP_COUNT_12" val="1"/>
  <p:tag name="ANNOTATION_BOX_RADIUS_12" val="5"/>
  <p:tag name="ANNOTATION_SCALE_12" val="0"/>
  <p:tag name="ANNOTATION_BORDER_ALPHA_12" val="100"/>
  <p:tag name="ANNOTATION_BORDER_COLOR_12" val="16777215"/>
  <p:tag name="ANNOTATION_FILL_COLOR_12" val="855309"/>
  <p:tag name="ANNOTATION_FILL_ALPHA_12" val="50"/>
  <p:tag name="ANNOTATION_BORDER_WIDTH_12" val="2"/>
  <p:tag name="ANNOTATION_TYPE_13" val="2"/>
  <p:tag name="ANNOTATION_START_13" val="86.1"/>
  <p:tag name="ANNOTATION_END_13" val="86.1"/>
  <p:tag name="ANNOTATION_TOP_13" val="-30.3"/>
  <p:tag name="ANNOTATION_LEFT_13" val="-30.4"/>
  <p:tag name="ANNOTATION_WIDTH_13" val="636.8"/>
  <p:tag name="ANNOTATION_HEIGHT_13" val="492.6"/>
  <p:tag name="ANNOTATION_ANIMATION_13" val="4"/>
  <p:tag name="ANNOTATION_ROTATION_13" val="0"/>
  <p:tag name="ANNOTATION_SUB_TYPE_13" val="11"/>
  <p:tag name="ANNOTATION_LOOP_COUNT_13" val="1"/>
  <p:tag name="ANNOTATION_BOX_RADIUS_13" val="0"/>
  <p:tag name="ANNOTATION_SCALE_13" val="0"/>
  <p:tag name="ANNOTATION_BORDER_ALPHA_13" val="100"/>
  <p:tag name="ANNOTATION_BORDER_COLOR_13" val="16777215"/>
  <p:tag name="ANNOTATION_FILL_COLOR_13" val="855309"/>
  <p:tag name="ANNOTATION_FILL_ALPHA_13" val="50"/>
  <p:tag name="ANNOTATION_BORDER_WIDTH_13" val="2"/>
  <p:tag name="ANNOTATION_TYPE_14" val="2"/>
  <p:tag name="ANNOTATION_START_14" val="86.1"/>
  <p:tag name="ANNOTATION_END_14" val="93.1"/>
  <p:tag name="ANNOTATION_TOP_14" val="389.0"/>
  <p:tag name="ANNOTATION_LEFT_14" val="376.1"/>
  <p:tag name="ANNOTATION_WIDTH_14" val="141.0"/>
  <p:tag name="ANNOTATION_HEIGHT_14" val="42.4"/>
  <p:tag name="ANNOTATION_ANIMATION_14" val="4"/>
  <p:tag name="ANNOTATION_ROTATION_14" val="0"/>
  <p:tag name="ANNOTATION_SUB_TYPE_14" val="11"/>
  <p:tag name="ANNOTATION_LOOP_COUNT_14" val="1"/>
  <p:tag name="ANNOTATION_BOX_RADIUS_14" val="5"/>
  <p:tag name="ANNOTATION_SCALE_14" val="0"/>
  <p:tag name="ANNOTATION_BORDER_ALPHA_14" val="100"/>
  <p:tag name="ANNOTATION_BORDER_COLOR_14" val="16777215"/>
  <p:tag name="ANNOTATION_FILL_COLOR_14" val="855309"/>
  <p:tag name="ANNOTATION_FILL_ALPHA_14" val="50"/>
  <p:tag name="ANNOTATION_BORDER_WIDTH_14" val="2"/>
  <p:tag name="ANNOTATION_TYPE_15" val="2"/>
  <p:tag name="ANNOTATION_START_15" val="93.1"/>
  <p:tag name="ANNOTATION_END_15" val="93.1"/>
  <p:tag name="ANNOTATION_TOP_15" val="-30.3"/>
  <p:tag name="ANNOTATION_LEFT_15" val="-30.4"/>
  <p:tag name="ANNOTATION_WIDTH_15" val="636.8"/>
  <p:tag name="ANNOTATION_HEIGHT_15" val="492.6"/>
  <p:tag name="ANNOTATION_ANIMATION_15" val="4"/>
  <p:tag name="ANNOTATION_ROTATION_15" val="0"/>
  <p:tag name="ANNOTATION_SUB_TYPE_15" val="11"/>
  <p:tag name="ANNOTATION_LOOP_COUNT_15" val="1"/>
  <p:tag name="ANNOTATION_BOX_RADIUS_15" val="0"/>
  <p:tag name="ANNOTATION_SCALE_15" val="0"/>
  <p:tag name="ANNOTATION_BORDER_ALPHA_15" val="100"/>
  <p:tag name="ANNOTATION_BORDER_COLOR_15" val="16777215"/>
  <p:tag name="ANNOTATION_FILL_COLOR_15" val="855309"/>
  <p:tag name="ANNOTATION_FILL_ALPHA_15" val="50"/>
  <p:tag name="ANNOTATION_BORDER_WIDTH_15" val="2"/>
  <p:tag name="ANNOTATION_TYPE_16" val="2"/>
  <p:tag name="ANNOTATION_START_16" val="93.1"/>
  <p:tag name="ANNOTATION_END_16" val="104.3"/>
  <p:tag name="ANNOTATION_TOP_16" val="144.8"/>
  <p:tag name="ANNOTATION_LEFT_16" val="52.9"/>
  <p:tag name="ANNOTATION_WIDTH_16" val="75.9"/>
  <p:tag name="ANNOTATION_HEIGHT_16" val="20.0"/>
  <p:tag name="ANNOTATION_ANIMATION_16" val="4"/>
  <p:tag name="ANNOTATION_ROTATION_16" val="0"/>
  <p:tag name="ANNOTATION_SUB_TYPE_16" val="11"/>
  <p:tag name="ANNOTATION_LOOP_COUNT_16" val="1"/>
  <p:tag name="ANNOTATION_BOX_RADIUS_16" val="5"/>
  <p:tag name="ANNOTATION_SCALE_16" val="0"/>
  <p:tag name="ANNOTATION_BORDER_ALPHA_16" val="100"/>
  <p:tag name="ANNOTATION_BORDER_COLOR_16" val="16777215"/>
  <p:tag name="ANNOTATION_FILL_COLOR_16" val="855309"/>
  <p:tag name="ANNOTATION_FILL_ALPHA_16" val="50"/>
  <p:tag name="ANNOTATION_BORDER_WIDTH_16" val="2"/>
  <p:tag name="ANNOTATION_COUNT" val="16"/>
  <p:tag name="ARTICULATE_SLIDE_GUID" val="cf9c31d6-91de-4a3a-abb2-5c09a190648c"/>
  <p:tag name="ARTICULATE_SLIDE_PAUSE" val="0"/>
  <p:tag name="ARTICULATE_NAV_LEVEL" val="2"/>
  <p:tag name="ARTICULATE_PLAYLIST_ID" val="-1"/>
  <p:tag name="ARTICULATE_LOCK_SLIDE" val="0"/>
  <p:tag name="ARTICULATE_SLIDE_NAV" val="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NOTATION_TYPE_1" val="2"/>
  <p:tag name="ANNOTATION_START_1" val="28.0"/>
  <p:tag name="ANNOTATION_END_1" val="28.0"/>
  <p:tag name="ANNOTATION_TOP_1" val="-30.3"/>
  <p:tag name="ANNOTATION_LEFT_1" val="-30.4"/>
  <p:tag name="ANNOTATION_WIDTH_1" val="636.8"/>
  <p:tag name="ANNOTATION_HEIGHT_1" val="492.6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28.0"/>
  <p:tag name="ANNOTATION_END_2" val="34.2"/>
  <p:tag name="ANNOTATION_TOP_2" val="356.9"/>
  <p:tag name="ANNOTATION_LEFT_2" val="68.7"/>
  <p:tag name="ANNOTATION_WIDTH_2" val="450.8"/>
  <p:tag name="ANNOTATION_HEIGHT_2" val="29.7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TYPE_3" val="2"/>
  <p:tag name="ANNOTATION_START_3" val="34.2"/>
  <p:tag name="ANNOTATION_END_3" val="34.2"/>
  <p:tag name="ANNOTATION_TOP_3" val="-30.3"/>
  <p:tag name="ANNOTATION_LEFT_3" val="-30.4"/>
  <p:tag name="ANNOTATION_WIDTH_3" val="636.8"/>
  <p:tag name="ANNOTATION_HEIGHT_3" val="492.6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34.2"/>
  <p:tag name="ANNOTATION_END_4" val="38.1"/>
  <p:tag name="ANNOTATION_TOP_4" val="243.0"/>
  <p:tag name="ANNOTATION_LEFT_4" val="353.6"/>
  <p:tag name="ANNOTATION_WIDTH_4" val="164.1"/>
  <p:tag name="ANNOTATION_HEIGHT_4" val="73.3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TYPE_5" val="2"/>
  <p:tag name="ANNOTATION_START_5" val="38.1"/>
  <p:tag name="ANNOTATION_END_5" val="38.1"/>
  <p:tag name="ANNOTATION_TOP_5" val="-30.3"/>
  <p:tag name="ANNOTATION_LEFT_5" val="-30.4"/>
  <p:tag name="ANNOTATION_WIDTH_5" val="636.8"/>
  <p:tag name="ANNOTATION_HEIGHT_5" val="492.6"/>
  <p:tag name="ANNOTATION_ANIMATION_5" val="4"/>
  <p:tag name="ANNOTATION_ROTATION_5" val="0"/>
  <p:tag name="ANNOTATION_SUB_TYPE_5" val="11"/>
  <p:tag name="ANNOTATION_LOOP_COUNT_5" val="1"/>
  <p:tag name="ANNOTATION_BOX_RADIUS_5" val="0"/>
  <p:tag name="ANNOTATION_SCALE_5" val="0"/>
  <p:tag name="ANNOTATION_BORDER_ALPHA_5" val="100"/>
  <p:tag name="ANNOTATION_BORDER_COLOR_5" val="16777215"/>
  <p:tag name="ANNOTATION_FILL_COLOR_5" val="855309"/>
  <p:tag name="ANNOTATION_FILL_ALPHA_5" val="50"/>
  <p:tag name="ANNOTATION_BORDER_WIDTH_5" val="2"/>
  <p:tag name="ANNOTATION_TYPE_6" val="2"/>
  <p:tag name="ANNOTATION_START_6" val="38.1"/>
  <p:tag name="ANNOTATION_END_6" val="47.9"/>
  <p:tag name="ANNOTATION_TOP_6" val="357.5"/>
  <p:tag name="ANNOTATION_LEFT_6" val="507.9"/>
  <p:tag name="ANNOTATION_WIDTH_6" val="64.4"/>
  <p:tag name="ANNOTATION_HEIGHT_6" val="30.9"/>
  <p:tag name="ANNOTATION_ANIMATION_6" val="4"/>
  <p:tag name="ANNOTATION_ROTATION_6" val="0"/>
  <p:tag name="ANNOTATION_SUB_TYPE_6" val="11"/>
  <p:tag name="ANNOTATION_LOOP_COUNT_6" val="1"/>
  <p:tag name="ANNOTATION_BOX_RADIUS_6" val="5"/>
  <p:tag name="ANNOTATION_SCALE_6" val="0"/>
  <p:tag name="ANNOTATION_BORDER_ALPHA_6" val="100"/>
  <p:tag name="ANNOTATION_BORDER_COLOR_6" val="16777215"/>
  <p:tag name="ANNOTATION_FILL_COLOR_6" val="855309"/>
  <p:tag name="ANNOTATION_FILL_ALPHA_6" val="50"/>
  <p:tag name="ANNOTATION_BORDER_WIDTH_6" val="2"/>
  <p:tag name="ANNOTATION_TYPE_7" val="2"/>
  <p:tag name="ANNOTATION_START_7" val="58.6"/>
  <p:tag name="ANNOTATION_END_7" val="58.6"/>
  <p:tag name="ANNOTATION_TOP_7" val="-30.3"/>
  <p:tag name="ANNOTATION_LEFT_7" val="-30.4"/>
  <p:tag name="ANNOTATION_WIDTH_7" val="636.8"/>
  <p:tag name="ANNOTATION_HEIGHT_7" val="492.6"/>
  <p:tag name="ANNOTATION_ANIMATION_7" val="4"/>
  <p:tag name="ANNOTATION_ROTATION_7" val="0"/>
  <p:tag name="ANNOTATION_SUB_TYPE_7" val="11"/>
  <p:tag name="ANNOTATION_LOOP_COUNT_7" val="1"/>
  <p:tag name="ANNOTATION_BOX_RADIUS_7" val="0"/>
  <p:tag name="ANNOTATION_SCALE_7" val="0"/>
  <p:tag name="ANNOTATION_BORDER_ALPHA_7" val="100"/>
  <p:tag name="ANNOTATION_BORDER_COLOR_7" val="16777215"/>
  <p:tag name="ANNOTATION_FILL_COLOR_7" val="855309"/>
  <p:tag name="ANNOTATION_FILL_ALPHA_7" val="50"/>
  <p:tag name="ANNOTATION_BORDER_WIDTH_7" val="2"/>
  <p:tag name="ANNOTATION_TYPE_8" val="2"/>
  <p:tag name="ANNOTATION_START_8" val="58.6"/>
  <p:tag name="ANNOTATION_END_8" val="68.4"/>
  <p:tag name="ANNOTATION_TOP_8" val="118.8"/>
  <p:tag name="ANNOTATION_LEFT_8" val="45.0"/>
  <p:tag name="ANNOTATION_WIDTH_8" val="84.5"/>
  <p:tag name="ANNOTATION_HEIGHT_8" val="206.6"/>
  <p:tag name="ANNOTATION_ANIMATION_8" val="4"/>
  <p:tag name="ANNOTATION_ROTATION_8" val="0"/>
  <p:tag name="ANNOTATION_SUB_TYPE_8" val="11"/>
  <p:tag name="ANNOTATION_LOOP_COUNT_8" val="1"/>
  <p:tag name="ANNOTATION_BOX_RADIUS_8" val="5"/>
  <p:tag name="ANNOTATION_SCALE_8" val="0"/>
  <p:tag name="ANNOTATION_BORDER_ALPHA_8" val="100"/>
  <p:tag name="ANNOTATION_BORDER_COLOR_8" val="16777215"/>
  <p:tag name="ANNOTATION_FILL_COLOR_8" val="855309"/>
  <p:tag name="ANNOTATION_FILL_ALPHA_8" val="50"/>
  <p:tag name="ANNOTATION_BORDER_WIDTH_8" val="2"/>
  <p:tag name="ANNOTATION_TYPE_9" val="2"/>
  <p:tag name="ANNOTATION_START_9" val="68.4"/>
  <p:tag name="ANNOTATION_END_9" val="68.4"/>
  <p:tag name="ANNOTATION_TOP_9" val="-30.3"/>
  <p:tag name="ANNOTATION_LEFT_9" val="-30.4"/>
  <p:tag name="ANNOTATION_WIDTH_9" val="636.8"/>
  <p:tag name="ANNOTATION_HEIGHT_9" val="492.6"/>
  <p:tag name="ANNOTATION_ANIMATION_9" val="4"/>
  <p:tag name="ANNOTATION_ROTATION_9" val="0"/>
  <p:tag name="ANNOTATION_SUB_TYPE_9" val="11"/>
  <p:tag name="ANNOTATION_LOOP_COUNT_9" val="1"/>
  <p:tag name="ANNOTATION_BOX_RADIUS_9" val="0"/>
  <p:tag name="ANNOTATION_SCALE_9" val="0"/>
  <p:tag name="ANNOTATION_BORDER_ALPHA_9" val="100"/>
  <p:tag name="ANNOTATION_BORDER_COLOR_9" val="16777215"/>
  <p:tag name="ANNOTATION_FILL_COLOR_9" val="855309"/>
  <p:tag name="ANNOTATION_FILL_ALPHA_9" val="50"/>
  <p:tag name="ANNOTATION_BORDER_WIDTH_9" val="2"/>
  <p:tag name="ANNOTATION_TYPE_10" val="2"/>
  <p:tag name="ANNOTATION_START_10" val="68.4"/>
  <p:tag name="ANNOTATION_END_10" val="79.3"/>
  <p:tag name="ANNOTATION_TOP_10" val="97.5"/>
  <p:tag name="ANNOTATION_LEFT_10" val="119.1"/>
  <p:tag name="ANNOTATION_WIDTH_10" val="354.8"/>
  <p:tag name="ANNOTATION_HEIGHT_10" val="241.1"/>
  <p:tag name="ANNOTATION_ANIMATION_10" val="4"/>
  <p:tag name="ANNOTATION_ROTATION_10" val="0"/>
  <p:tag name="ANNOTATION_SUB_TYPE_10" val="11"/>
  <p:tag name="ANNOTATION_LOOP_COUNT_10" val="1"/>
  <p:tag name="ANNOTATION_BOX_RADIUS_10" val="5"/>
  <p:tag name="ANNOTATION_SCALE_10" val="0"/>
  <p:tag name="ANNOTATION_BORDER_ALPHA_10" val="100"/>
  <p:tag name="ANNOTATION_BORDER_COLOR_10" val="16777215"/>
  <p:tag name="ANNOTATION_FILL_COLOR_10" val="855309"/>
  <p:tag name="ANNOTATION_FILL_ALPHA_10" val="50"/>
  <p:tag name="ANNOTATION_BORDER_WIDTH_10" val="2"/>
  <p:tag name="ANNOTATION_TYPE_11" val="2"/>
  <p:tag name="ANNOTATION_START_11" val="79.3"/>
  <p:tag name="ANNOTATION_END_11" val="79.3"/>
  <p:tag name="ANNOTATION_TOP_11" val="-30.3"/>
  <p:tag name="ANNOTATION_LEFT_11" val="-30.4"/>
  <p:tag name="ANNOTATION_WIDTH_11" val="636.8"/>
  <p:tag name="ANNOTATION_HEIGHT_11" val="492.6"/>
  <p:tag name="ANNOTATION_ANIMATION_11" val="4"/>
  <p:tag name="ANNOTATION_ROTATION_11" val="0"/>
  <p:tag name="ANNOTATION_SUB_TYPE_11" val="11"/>
  <p:tag name="ANNOTATION_LOOP_COUNT_11" val="1"/>
  <p:tag name="ANNOTATION_BOX_RADIUS_11" val="0"/>
  <p:tag name="ANNOTATION_SCALE_11" val="0"/>
  <p:tag name="ANNOTATION_BORDER_ALPHA_11" val="100"/>
  <p:tag name="ANNOTATION_BORDER_COLOR_11" val="16777215"/>
  <p:tag name="ANNOTATION_FILL_COLOR_11" val="855309"/>
  <p:tag name="ANNOTATION_FILL_ALPHA_11" val="50"/>
  <p:tag name="ANNOTATION_BORDER_WIDTH_11" val="2"/>
  <p:tag name="ANNOTATION_TYPE_12" val="2"/>
  <p:tag name="ANNOTATION_START_12" val="79.3"/>
  <p:tag name="ANNOTATION_END_12" val="86.1"/>
  <p:tag name="ANNOTATION_TOP_12" val="113.9"/>
  <p:tag name="ANNOTATION_LEFT_12" val="470.9"/>
  <p:tag name="ANNOTATION_WIDTH_12" val="75.3"/>
  <p:tag name="ANNOTATION_HEIGHT_12" val="215.7"/>
  <p:tag name="ANNOTATION_ANIMATION_12" val="4"/>
  <p:tag name="ANNOTATION_ROTATION_12" val="0"/>
  <p:tag name="ANNOTATION_SUB_TYPE_12" val="11"/>
  <p:tag name="ANNOTATION_LOOP_COUNT_12" val="1"/>
  <p:tag name="ANNOTATION_BOX_RADIUS_12" val="5"/>
  <p:tag name="ANNOTATION_SCALE_12" val="0"/>
  <p:tag name="ANNOTATION_BORDER_ALPHA_12" val="100"/>
  <p:tag name="ANNOTATION_BORDER_COLOR_12" val="16777215"/>
  <p:tag name="ANNOTATION_FILL_COLOR_12" val="855309"/>
  <p:tag name="ANNOTATION_FILL_ALPHA_12" val="50"/>
  <p:tag name="ANNOTATION_BORDER_WIDTH_12" val="2"/>
  <p:tag name="ANNOTATION_TYPE_13" val="2"/>
  <p:tag name="ANNOTATION_START_13" val="86.1"/>
  <p:tag name="ANNOTATION_END_13" val="86.1"/>
  <p:tag name="ANNOTATION_TOP_13" val="-30.3"/>
  <p:tag name="ANNOTATION_LEFT_13" val="-30.4"/>
  <p:tag name="ANNOTATION_WIDTH_13" val="636.8"/>
  <p:tag name="ANNOTATION_HEIGHT_13" val="492.6"/>
  <p:tag name="ANNOTATION_ANIMATION_13" val="4"/>
  <p:tag name="ANNOTATION_ROTATION_13" val="0"/>
  <p:tag name="ANNOTATION_SUB_TYPE_13" val="11"/>
  <p:tag name="ANNOTATION_LOOP_COUNT_13" val="1"/>
  <p:tag name="ANNOTATION_BOX_RADIUS_13" val="0"/>
  <p:tag name="ANNOTATION_SCALE_13" val="0"/>
  <p:tag name="ANNOTATION_BORDER_ALPHA_13" val="100"/>
  <p:tag name="ANNOTATION_BORDER_COLOR_13" val="16777215"/>
  <p:tag name="ANNOTATION_FILL_COLOR_13" val="855309"/>
  <p:tag name="ANNOTATION_FILL_ALPHA_13" val="50"/>
  <p:tag name="ANNOTATION_BORDER_WIDTH_13" val="2"/>
  <p:tag name="ANNOTATION_TYPE_14" val="2"/>
  <p:tag name="ANNOTATION_START_14" val="86.1"/>
  <p:tag name="ANNOTATION_END_14" val="93.1"/>
  <p:tag name="ANNOTATION_TOP_14" val="389.0"/>
  <p:tag name="ANNOTATION_LEFT_14" val="376.1"/>
  <p:tag name="ANNOTATION_WIDTH_14" val="141.0"/>
  <p:tag name="ANNOTATION_HEIGHT_14" val="42.4"/>
  <p:tag name="ANNOTATION_ANIMATION_14" val="4"/>
  <p:tag name="ANNOTATION_ROTATION_14" val="0"/>
  <p:tag name="ANNOTATION_SUB_TYPE_14" val="11"/>
  <p:tag name="ANNOTATION_LOOP_COUNT_14" val="1"/>
  <p:tag name="ANNOTATION_BOX_RADIUS_14" val="5"/>
  <p:tag name="ANNOTATION_SCALE_14" val="0"/>
  <p:tag name="ANNOTATION_BORDER_ALPHA_14" val="100"/>
  <p:tag name="ANNOTATION_BORDER_COLOR_14" val="16777215"/>
  <p:tag name="ANNOTATION_FILL_COLOR_14" val="855309"/>
  <p:tag name="ANNOTATION_FILL_ALPHA_14" val="50"/>
  <p:tag name="ANNOTATION_BORDER_WIDTH_14" val="2"/>
  <p:tag name="ANNOTATION_TYPE_15" val="2"/>
  <p:tag name="ANNOTATION_START_15" val="93.1"/>
  <p:tag name="ANNOTATION_END_15" val="93.1"/>
  <p:tag name="ANNOTATION_TOP_15" val="-30.3"/>
  <p:tag name="ANNOTATION_LEFT_15" val="-30.4"/>
  <p:tag name="ANNOTATION_WIDTH_15" val="636.8"/>
  <p:tag name="ANNOTATION_HEIGHT_15" val="492.6"/>
  <p:tag name="ANNOTATION_ANIMATION_15" val="4"/>
  <p:tag name="ANNOTATION_ROTATION_15" val="0"/>
  <p:tag name="ANNOTATION_SUB_TYPE_15" val="11"/>
  <p:tag name="ANNOTATION_LOOP_COUNT_15" val="1"/>
  <p:tag name="ANNOTATION_BOX_RADIUS_15" val="0"/>
  <p:tag name="ANNOTATION_SCALE_15" val="0"/>
  <p:tag name="ANNOTATION_BORDER_ALPHA_15" val="100"/>
  <p:tag name="ANNOTATION_BORDER_COLOR_15" val="16777215"/>
  <p:tag name="ANNOTATION_FILL_COLOR_15" val="855309"/>
  <p:tag name="ANNOTATION_FILL_ALPHA_15" val="50"/>
  <p:tag name="ANNOTATION_BORDER_WIDTH_15" val="2"/>
  <p:tag name="ANNOTATION_TYPE_16" val="2"/>
  <p:tag name="ANNOTATION_START_16" val="93.1"/>
  <p:tag name="ANNOTATION_END_16" val="104.3"/>
  <p:tag name="ANNOTATION_TOP_16" val="144.8"/>
  <p:tag name="ANNOTATION_LEFT_16" val="52.9"/>
  <p:tag name="ANNOTATION_WIDTH_16" val="75.9"/>
  <p:tag name="ANNOTATION_HEIGHT_16" val="20.0"/>
  <p:tag name="ANNOTATION_ANIMATION_16" val="4"/>
  <p:tag name="ANNOTATION_ROTATION_16" val="0"/>
  <p:tag name="ANNOTATION_SUB_TYPE_16" val="11"/>
  <p:tag name="ANNOTATION_LOOP_COUNT_16" val="1"/>
  <p:tag name="ANNOTATION_BOX_RADIUS_16" val="5"/>
  <p:tag name="ANNOTATION_SCALE_16" val="0"/>
  <p:tag name="ANNOTATION_BORDER_ALPHA_16" val="100"/>
  <p:tag name="ANNOTATION_BORDER_COLOR_16" val="16777215"/>
  <p:tag name="ANNOTATION_FILL_COLOR_16" val="855309"/>
  <p:tag name="ANNOTATION_FILL_ALPHA_16" val="50"/>
  <p:tag name="ANNOTATION_BORDER_WIDTH_16" val="2"/>
  <p:tag name="AUDIO_ID" val="415"/>
  <p:tag name="ELAPSEDTIME" val="50.9"/>
  <p:tag name="ANNOTATION_COUNT" val="0"/>
  <p:tag name="ARTICULATE_SLIDE_GUID" val="9d533b5a-d9c8-4e85-9b2d-41f2fa12ab32"/>
  <p:tag name="ARTICULATE_SLIDE_PAUSE" val="0"/>
  <p:tag name="ARTICULATE_NAV_LEVEL" val="2"/>
  <p:tag name="ARTICULATE_PLAYLIST_ID" val="-1"/>
  <p:tag name="ARTICULATE_LOCK_SLIDE" val="0"/>
  <p:tag name="ARTICULATE_SLIDE_NAV" val="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4"/>
  <p:tag name="ELAPSEDTIME" val="20.5"/>
  <p:tag name="ANNOTATION_COUNT" val="0"/>
  <p:tag name="ARTICULATE_SLIDE_GUID" val="0643d985-4328-4e08-804e-d0acc2a7dce3"/>
  <p:tag name="ARTICULATE_SLIDE_PAUSE" val="0"/>
  <p:tag name="ARTICULATE_NAV_LEVEL" val="1"/>
  <p:tag name="ARTICULATE_PLAYLIST_ID" val="-1"/>
  <p:tag name="ARTICULATE_LOCK_SLIDE" val="0"/>
  <p:tag name="ARTICULATE_SLIDE_NAV" val="1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3"/>
  <p:tag name="TIMELINE" val="23.1/33.5/36.6"/>
  <p:tag name="ELAPSEDTIME" val="46.5"/>
  <p:tag name="ANNOTATION_COUNT" val="0"/>
  <p:tag name="ARTICULATE_SLIDE_GUID" val="37cc3f50-27b4-49ec-94b2-33332ffc6d90"/>
  <p:tag name="ARTICULATE_SLIDE_PAUSE" val="0"/>
  <p:tag name="ARTICULATE_NAV_LEVEL" val="1"/>
  <p:tag name="ARTICULATE_PLAYLIST_ID" val="-1"/>
  <p:tag name="ARTICULATE_LOCK_SLIDE" val="0"/>
  <p:tag name="ARTICULATE_SLIDE_NAV" val="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636f99df-4930-4069-9e96-43e8933483bb"/>
  <p:tag name="ARTICULATE_SLIDE_PAUSE" val="0"/>
  <p:tag name="ARTICULATE_NAV_LEVEL" val="1"/>
  <p:tag name="ARTICULATE_PLAYLIST_ID" val="-1"/>
  <p:tag name="ARTICULATE_LOCK_SLIDE" val="0"/>
  <p:tag name="AUDIO_ID" val="328"/>
  <p:tag name="ELAPSEDTIME" val="18.8"/>
  <p:tag name="ANNOTATION_COUNT" val="0"/>
  <p:tag name="ARTICULATE_SLIDE_NAV" val="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5"/>
  <p:tag name="TIMELINE" val="38.4/44.5"/>
  <p:tag name="ELAPSEDTIME" val="47.9"/>
  <p:tag name="ANNOTATION_COUNT" val="0"/>
  <p:tag name="ARTICULATE_SLIDE_GUID" val="4d4c8d38-0726-49d1-b35b-81a017b65dcb"/>
  <p:tag name="ARTICULATE_SLIDE_PAUSE" val="0"/>
  <p:tag name="ARTICULATE_NAV_LEVEL" val="2"/>
  <p:tag name="ARTICULATE_PLAYLIST_ID" val="-1"/>
  <p:tag name="ARTICULATE_LOCK_SLIDE" val="0"/>
  <p:tag name="ARTICULATE_SLIDE_NAV" val="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29"/>
  <p:tag name="ELAPSEDTIME" val="42.7"/>
  <p:tag name="ANNOTATION_COUNT" val="0"/>
  <p:tag name="ARTICULATE_SLIDE_GUID" val="c88d8499-e0ac-466e-905f-e7e54ffaf091"/>
  <p:tag name="ARTICULATE_SLIDE_PAUSE" val="0"/>
  <p:tag name="ARTICULATE_NAV_LEVEL" val="1"/>
  <p:tag name="ARTICULATE_PLAYLIST_ID" val="-1"/>
  <p:tag name="ARTICULATE_LOCK_SLIDE" val="0"/>
  <p:tag name="ARTICULATE_SLIDE_NAV" val="1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0"/>
  <p:tag name="TIMELINE" val="19.5"/>
  <p:tag name="ELAPSEDTIME" val="48.4"/>
  <p:tag name="ANNOTATION_COUNT" val="0"/>
  <p:tag name="ARTICULATE_SLIDE_GUID" val="7b30a522-f16b-417b-a84b-4385b0b0b706"/>
  <p:tag name="ARTICULATE_SLIDE_PAUSE" val="0"/>
  <p:tag name="ARTICULATE_NAV_LEVEL" val="1"/>
  <p:tag name="ARTICULATE_PLAYLIST_ID" val="-1"/>
  <p:tag name="ARTICULATE_LOCK_SLIDE" val="0"/>
  <p:tag name="ARTICULATE_SLIDE_NAV" val="1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6"/>
  <p:tag name="ELAPSEDTIME" val="82.9"/>
  <p:tag name="ANNOTATION_TYPE_1" val="2"/>
  <p:tag name="ANNOTATION_START_1" val="62.1"/>
  <p:tag name="ANNOTATION_END_1" val="62.1"/>
  <p:tag name="ANNOTATION_TOP_1" val="-30.3"/>
  <p:tag name="ANNOTATION_LEFT_1" val="-30.4"/>
  <p:tag name="ANNOTATION_WIDTH_1" val="636.8"/>
  <p:tag name="ANNOTATION_HEIGHT_1" val="492.6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62.1"/>
  <p:tag name="ANNOTATION_END_2" val="70.7"/>
  <p:tag name="ANNOTATION_TOP_2" val="78.2"/>
  <p:tag name="ANNOTATION_LEFT_2" val="77.8"/>
  <p:tag name="ANNOTATION_WIDTH_2" val="353.0"/>
  <p:tag name="ANNOTATION_HEIGHT_2" val="78.2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TYPE_3" val="2"/>
  <p:tag name="ANNOTATION_START_3" val="70.7"/>
  <p:tag name="ANNOTATION_END_3" val="70.7"/>
  <p:tag name="ANNOTATION_TOP_3" val="-30.3"/>
  <p:tag name="ANNOTATION_LEFT_3" val="-30.4"/>
  <p:tag name="ANNOTATION_WIDTH_3" val="636.8"/>
  <p:tag name="ANNOTATION_HEIGHT_3" val="492.6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70.7"/>
  <p:tag name="ANNOTATION_TOP_4" val="313.9"/>
  <p:tag name="ANNOTATION_LEFT_4" val="296.5"/>
  <p:tag name="ANNOTATION_WIDTH_4" val="131.8"/>
  <p:tag name="ANNOTATION_HEIGHT_4" val="57.0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COUNT" val="4"/>
  <p:tag name="ARTICULATE_SLIDE_GUID" val="7d380881-f1df-4e88-a86b-79b499595561"/>
  <p:tag name="ARTICULATE_SLIDE_PAUSE" val="0"/>
  <p:tag name="ARTICULATE_NAV_LEVEL" val="2"/>
  <p:tag name="ARTICULATE_PLAYLIST_ID" val="-1"/>
  <p:tag name="ARTICULATE_LOCK_SLIDE" val="0"/>
  <p:tag name="ARTICULATE_SLIDE_NAV" val="1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7"/>
  <p:tag name="ELAPSEDTIME" val="40.6"/>
  <p:tag name="ANNOTATION_TYPE_1" val="2"/>
  <p:tag name="ANNOTATION_START_1" val="28.1"/>
  <p:tag name="ANNOTATION_END_1" val="28.1"/>
  <p:tag name="ANNOTATION_TOP_1" val="-30.3"/>
  <p:tag name="ANNOTATION_LEFT_1" val="-30.4"/>
  <p:tag name="ANNOTATION_WIDTH_1" val="636.8"/>
  <p:tag name="ANNOTATION_HEIGHT_1" val="492.6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28.1"/>
  <p:tag name="ANNOTATION_TOP_2" val="226.6"/>
  <p:tag name="ANNOTATION_LEFT_2" val="411.3"/>
  <p:tag name="ANNOTATION_WIDTH_2" val="123.9"/>
  <p:tag name="ANNOTATION_HEIGHT_2" val="67.3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COUNT" val="2"/>
  <p:tag name="ARTICULATE_SLIDE_GUID" val="c9c9a414-8af1-423d-b1bc-e59ee6bfc0c3"/>
  <p:tag name="ARTICULATE_SLIDE_PAUSE" val="0"/>
  <p:tag name="ARTICULATE_NAV_LEVEL" val="2"/>
  <p:tag name="ARTICULATE_PLAYLIST_ID" val="-1"/>
  <p:tag name="ARTICULATE_LOCK_SLIDE" val="0"/>
  <p:tag name="ARTICULATE_SLIDE_NAV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8"/>
  <p:tag name="ELAPSEDTIME" val="22.3"/>
  <p:tag name="ANNOTATION_COUNT" val="0"/>
  <p:tag name="ARTICULATE_SLIDE_GUID" val="590eae2b-12a1-457c-81f6-91344809cb0b"/>
  <p:tag name="ARTICULATE_SLIDE_PAUSE" val="0"/>
  <p:tag name="ARTICULATE_NAV_LEVEL" val="2"/>
  <p:tag name="ARTICULATE_PLAYLIST_ID" val="-1"/>
  <p:tag name="ARTICULATE_LOCK_SLIDE" val="0"/>
  <p:tag name="ARTICULATE_SLIDE_NAV" val="2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9"/>
  <p:tag name="TIMELINE" val="11.6/20.3/34.2"/>
  <p:tag name="ELAPSEDTIME" val="43.0"/>
  <p:tag name="ANNOTATION_COUNT" val="0"/>
  <p:tag name="ARTICULATE_SLIDE_GUID" val="23da824f-dbff-40ee-82f4-1770a4eee3e0"/>
  <p:tag name="ARTICULATE_SLIDE_PAUSE" val="0"/>
  <p:tag name="ARTICULATE_NAV_LEVEL" val="2"/>
  <p:tag name="ARTICULATE_PLAYLIST_ID" val="-1"/>
  <p:tag name="ARTICULATE_LOCK_SLIDE" val="0"/>
  <p:tag name="ARTICULATE_SLIDE_NAV" val="2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50"/>
  <p:tag name="TIMELINE" val="1.4/9.8/17.5/26.4"/>
  <p:tag name="ELAPSEDTIME" val="40.3"/>
  <p:tag name="ANNOTATION_COUNT" val="0"/>
  <p:tag name="ARTICULATE_SLIDE_GUID" val="ca4b71ff-d372-4797-b79d-679a0487738a"/>
  <p:tag name="ARTICULATE_SLIDE_PAUSE" val="0"/>
  <p:tag name="ARTICULATE_NAV_LEVEL" val="2"/>
  <p:tag name="ARTICULATE_PLAYLIST_ID" val="-1"/>
  <p:tag name="ARTICULATE_LOCK_SLIDE" val="0"/>
  <p:tag name="ARTICULATE_SLIDE_NAV" val="2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51"/>
  <p:tag name="TIMELINE" val="5.4/16.4/21.0/27.9"/>
  <p:tag name="ELAPSEDTIME" val="35.6"/>
  <p:tag name="ANNOTATION_COUNT" val="0"/>
  <p:tag name="ARTICULATE_SLIDE_GUID" val="ae3c0e5c-26ee-4ff5-a071-5d585c72521e"/>
  <p:tag name="ARTICULATE_SLIDE_PAUSE" val="0"/>
  <p:tag name="ARTICULATE_NAV_LEVEL" val="2"/>
  <p:tag name="ARTICULATE_PLAYLIST_ID" val="-1"/>
  <p:tag name="ARTICULATE_LOCK_SLIDE" val="0"/>
  <p:tag name="ARTICULATE_SLIDE_NAV" val="2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1"/>
  <p:tag name="ELAPSEDTIME" val="30.4"/>
  <p:tag name="ANNOTATION_COUNT" val="0"/>
  <p:tag name="ARTICULATE_SLIDE_GUID" val="9a91e5b7-35d5-4706-9124-67422b584588"/>
  <p:tag name="ARTICULATE_SLIDE_PAUSE" val="0"/>
  <p:tag name="ARTICULATE_NAV_LEVEL" val="1"/>
  <p:tag name="ARTICULATE_PLAYLIST_ID" val="-1"/>
  <p:tag name="ARTICULATE_LOCK_SLIDE" val="0"/>
  <p:tag name="ARTICULATE_SLIDE_NAV" val="2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52"/>
  <p:tag name="ELAPSEDTIME" val="87.3"/>
  <p:tag name="ANNOTATION_TYPE_1" val="2"/>
  <p:tag name="ANNOTATION_START_1" val="19.4"/>
  <p:tag name="ANNOTATION_END_1" val="19.4"/>
  <p:tag name="ANNOTATION_TOP_1" val="-30.3"/>
  <p:tag name="ANNOTATION_LEFT_1" val="-30.4"/>
  <p:tag name="ANNOTATION_WIDTH_1" val="636.8"/>
  <p:tag name="ANNOTATION_HEIGHT_1" val="492.6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19.4"/>
  <p:tag name="ANNOTATION_END_2" val="26.0"/>
  <p:tag name="ANNOTATION_TOP_2" val="154.5"/>
  <p:tag name="ANNOTATION_LEFT_2" val="9.1"/>
  <p:tag name="ANNOTATION_WIDTH_2" val="57.7"/>
  <p:tag name="ANNOTATION_HEIGHT_2" val="155.7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TYPE_3" val="2"/>
  <p:tag name="ANNOTATION_START_3" val="26.0"/>
  <p:tag name="ANNOTATION_END_3" val="26.0"/>
  <p:tag name="ANNOTATION_TOP_3" val="-30.3"/>
  <p:tag name="ANNOTATION_LEFT_3" val="-30.4"/>
  <p:tag name="ANNOTATION_WIDTH_3" val="636.8"/>
  <p:tag name="ANNOTATION_HEIGHT_3" val="492.6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26.0"/>
  <p:tag name="ANNOTATION_END_4" val="39.4"/>
  <p:tag name="ANNOTATION_TOP_4" val="153.3"/>
  <p:tag name="ANNOTATION_LEFT_4" val="66.2"/>
  <p:tag name="ANNOTATION_WIDTH_4" val="178.0"/>
  <p:tag name="ANNOTATION_HEIGHT_4" val="160.0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TYPE_5" val="2"/>
  <p:tag name="ANNOTATION_START_5" val="39.4"/>
  <p:tag name="ANNOTATION_END_5" val="39.4"/>
  <p:tag name="ANNOTATION_TOP_5" val="-30.3"/>
  <p:tag name="ANNOTATION_LEFT_5" val="-30.4"/>
  <p:tag name="ANNOTATION_WIDTH_5" val="636.8"/>
  <p:tag name="ANNOTATION_HEIGHT_5" val="492.6"/>
  <p:tag name="ANNOTATION_ANIMATION_5" val="4"/>
  <p:tag name="ANNOTATION_ROTATION_5" val="0"/>
  <p:tag name="ANNOTATION_SUB_TYPE_5" val="11"/>
  <p:tag name="ANNOTATION_LOOP_COUNT_5" val="1"/>
  <p:tag name="ANNOTATION_BOX_RADIUS_5" val="0"/>
  <p:tag name="ANNOTATION_SCALE_5" val="0"/>
  <p:tag name="ANNOTATION_BORDER_ALPHA_5" val="100"/>
  <p:tag name="ANNOTATION_BORDER_COLOR_5" val="16777215"/>
  <p:tag name="ANNOTATION_FILL_COLOR_5" val="855309"/>
  <p:tag name="ANNOTATION_FILL_ALPHA_5" val="50"/>
  <p:tag name="ANNOTATION_BORDER_WIDTH_5" val="2"/>
  <p:tag name="ANNOTATION_TYPE_6" val="2"/>
  <p:tag name="ANNOTATION_START_6" val="39.4"/>
  <p:tag name="ANNOTATION_END_6" val="48.1"/>
  <p:tag name="ANNOTATION_TOP_6" val="151.5"/>
  <p:tag name="ANNOTATION_LEFT_6" val="235.1"/>
  <p:tag name="ANNOTATION_WIDTH_6" val="65.6"/>
  <p:tag name="ANNOTATION_HEIGHT_6" val="169.6"/>
  <p:tag name="ANNOTATION_ANIMATION_6" val="4"/>
  <p:tag name="ANNOTATION_ROTATION_6" val="0"/>
  <p:tag name="ANNOTATION_SUB_TYPE_6" val="11"/>
  <p:tag name="ANNOTATION_LOOP_COUNT_6" val="1"/>
  <p:tag name="ANNOTATION_BOX_RADIUS_6" val="5"/>
  <p:tag name="ANNOTATION_SCALE_6" val="0"/>
  <p:tag name="ANNOTATION_BORDER_ALPHA_6" val="100"/>
  <p:tag name="ANNOTATION_BORDER_COLOR_6" val="16777215"/>
  <p:tag name="ANNOTATION_FILL_COLOR_6" val="855309"/>
  <p:tag name="ANNOTATION_FILL_ALPHA_6" val="50"/>
  <p:tag name="ANNOTATION_BORDER_WIDTH_6" val="2"/>
  <p:tag name="ANNOTATION_TYPE_7" val="2"/>
  <p:tag name="ANNOTATION_START_7" val="48.1"/>
  <p:tag name="ANNOTATION_END_7" val="48.1"/>
  <p:tag name="ANNOTATION_TOP_7" val="-30.3"/>
  <p:tag name="ANNOTATION_LEFT_7" val="-30.4"/>
  <p:tag name="ANNOTATION_WIDTH_7" val="636.8"/>
  <p:tag name="ANNOTATION_HEIGHT_7" val="492.6"/>
  <p:tag name="ANNOTATION_ANIMATION_7" val="4"/>
  <p:tag name="ANNOTATION_ROTATION_7" val="0"/>
  <p:tag name="ANNOTATION_SUB_TYPE_7" val="11"/>
  <p:tag name="ANNOTATION_LOOP_COUNT_7" val="1"/>
  <p:tag name="ANNOTATION_BOX_RADIUS_7" val="0"/>
  <p:tag name="ANNOTATION_SCALE_7" val="0"/>
  <p:tag name="ANNOTATION_BORDER_ALPHA_7" val="100"/>
  <p:tag name="ANNOTATION_BORDER_COLOR_7" val="16777215"/>
  <p:tag name="ANNOTATION_FILL_COLOR_7" val="855309"/>
  <p:tag name="ANNOTATION_FILL_ALPHA_7" val="50"/>
  <p:tag name="ANNOTATION_BORDER_WIDTH_7" val="2"/>
  <p:tag name="ANNOTATION_TYPE_8" val="2"/>
  <p:tag name="ANNOTATION_START_8" val="48.1"/>
  <p:tag name="ANNOTATION_END_8" val="55.4"/>
  <p:tag name="ANNOTATION_TOP_8" val="149.7"/>
  <p:tag name="ANNOTATION_LEFT_8" val="294.1"/>
  <p:tag name="ANNOTATION_WIDTH_8" val="74.7"/>
  <p:tag name="ANNOTATION_HEIGHT_8" val="168.4"/>
  <p:tag name="ANNOTATION_ANIMATION_8" val="4"/>
  <p:tag name="ANNOTATION_ROTATION_8" val="0"/>
  <p:tag name="ANNOTATION_SUB_TYPE_8" val="11"/>
  <p:tag name="ANNOTATION_LOOP_COUNT_8" val="1"/>
  <p:tag name="ANNOTATION_BOX_RADIUS_8" val="5"/>
  <p:tag name="ANNOTATION_SCALE_8" val="0"/>
  <p:tag name="ANNOTATION_BORDER_ALPHA_8" val="100"/>
  <p:tag name="ANNOTATION_BORDER_COLOR_8" val="16777215"/>
  <p:tag name="ANNOTATION_FILL_COLOR_8" val="855309"/>
  <p:tag name="ANNOTATION_FILL_ALPHA_8" val="50"/>
  <p:tag name="ANNOTATION_BORDER_WIDTH_8" val="2"/>
  <p:tag name="ANNOTATION_TYPE_9" val="2"/>
  <p:tag name="ANNOTATION_START_9" val="55.4"/>
  <p:tag name="ANNOTATION_END_9" val="55.4"/>
  <p:tag name="ANNOTATION_TOP_9" val="-30.3"/>
  <p:tag name="ANNOTATION_LEFT_9" val="-30.4"/>
  <p:tag name="ANNOTATION_WIDTH_9" val="636.8"/>
  <p:tag name="ANNOTATION_HEIGHT_9" val="492.6"/>
  <p:tag name="ANNOTATION_ANIMATION_9" val="4"/>
  <p:tag name="ANNOTATION_ROTATION_9" val="0"/>
  <p:tag name="ANNOTATION_SUB_TYPE_9" val="11"/>
  <p:tag name="ANNOTATION_LOOP_COUNT_9" val="1"/>
  <p:tag name="ANNOTATION_BOX_RADIUS_9" val="0"/>
  <p:tag name="ANNOTATION_SCALE_9" val="0"/>
  <p:tag name="ANNOTATION_BORDER_ALPHA_9" val="100"/>
  <p:tag name="ANNOTATION_BORDER_COLOR_9" val="16777215"/>
  <p:tag name="ANNOTATION_FILL_COLOR_9" val="855309"/>
  <p:tag name="ANNOTATION_FILL_ALPHA_9" val="50"/>
  <p:tag name="ANNOTATION_BORDER_WIDTH_9" val="2"/>
  <p:tag name="ANNOTATION_TYPE_10" val="2"/>
  <p:tag name="ANNOTATION_START_10" val="55.4"/>
  <p:tag name="ANNOTATION_END_10" val="64.3"/>
  <p:tag name="ANNOTATION_TOP_10" val="144.8"/>
  <p:tag name="ANNOTATION_LEFT_10" val="355.4"/>
  <p:tag name="ANNOTATION_WIDTH_10" val="80.8"/>
  <p:tag name="ANNOTATION_HEIGHT_10" val="179.9"/>
  <p:tag name="ANNOTATION_ANIMATION_10" val="4"/>
  <p:tag name="ANNOTATION_ROTATION_10" val="0"/>
  <p:tag name="ANNOTATION_SUB_TYPE_10" val="11"/>
  <p:tag name="ANNOTATION_LOOP_COUNT_10" val="1"/>
  <p:tag name="ANNOTATION_BOX_RADIUS_10" val="5"/>
  <p:tag name="ANNOTATION_SCALE_10" val="0"/>
  <p:tag name="ANNOTATION_BORDER_ALPHA_10" val="100"/>
  <p:tag name="ANNOTATION_BORDER_COLOR_10" val="16777215"/>
  <p:tag name="ANNOTATION_FILL_COLOR_10" val="855309"/>
  <p:tag name="ANNOTATION_FILL_ALPHA_10" val="50"/>
  <p:tag name="ANNOTATION_BORDER_WIDTH_10" val="2"/>
  <p:tag name="ANNOTATION_TYPE_11" val="2"/>
  <p:tag name="ANNOTATION_START_11" val="64.3"/>
  <p:tag name="ANNOTATION_END_11" val="64.3"/>
  <p:tag name="ANNOTATION_TOP_11" val="-30.3"/>
  <p:tag name="ANNOTATION_LEFT_11" val="-30.4"/>
  <p:tag name="ANNOTATION_WIDTH_11" val="636.8"/>
  <p:tag name="ANNOTATION_HEIGHT_11" val="492.6"/>
  <p:tag name="ANNOTATION_ANIMATION_11" val="4"/>
  <p:tag name="ANNOTATION_ROTATION_11" val="0"/>
  <p:tag name="ANNOTATION_SUB_TYPE_11" val="11"/>
  <p:tag name="ANNOTATION_LOOP_COUNT_11" val="1"/>
  <p:tag name="ANNOTATION_BOX_RADIUS_11" val="0"/>
  <p:tag name="ANNOTATION_SCALE_11" val="0"/>
  <p:tag name="ANNOTATION_BORDER_ALPHA_11" val="100"/>
  <p:tag name="ANNOTATION_BORDER_COLOR_11" val="16777215"/>
  <p:tag name="ANNOTATION_FILL_COLOR_11" val="855309"/>
  <p:tag name="ANNOTATION_FILL_ALPHA_11" val="50"/>
  <p:tag name="ANNOTATION_BORDER_WIDTH_11" val="2"/>
  <p:tag name="ANNOTATION_TYPE_12" val="2"/>
  <p:tag name="ANNOTATION_START_12" val="64.3"/>
  <p:tag name="ANNOTATION_END_12" val="71.6"/>
  <p:tag name="ANNOTATION_TOP_12" val="145.4"/>
  <p:tag name="ANNOTATION_LEFT_12" val="423.5"/>
  <p:tag name="ANNOTATION_WIDTH_12" val="72.9"/>
  <p:tag name="ANNOTATION_HEIGHT_12" val="178.1"/>
  <p:tag name="ANNOTATION_ANIMATION_12" val="4"/>
  <p:tag name="ANNOTATION_ROTATION_12" val="0"/>
  <p:tag name="ANNOTATION_SUB_TYPE_12" val="11"/>
  <p:tag name="ANNOTATION_LOOP_COUNT_12" val="1"/>
  <p:tag name="ANNOTATION_BOX_RADIUS_12" val="5"/>
  <p:tag name="ANNOTATION_SCALE_12" val="0"/>
  <p:tag name="ANNOTATION_BORDER_ALPHA_12" val="100"/>
  <p:tag name="ANNOTATION_BORDER_COLOR_12" val="16777215"/>
  <p:tag name="ANNOTATION_FILL_COLOR_12" val="855309"/>
  <p:tag name="ANNOTATION_FILL_ALPHA_12" val="50"/>
  <p:tag name="ANNOTATION_BORDER_WIDTH_12" val="2"/>
  <p:tag name="ANNOTATION_TYPE_13" val="2"/>
  <p:tag name="ANNOTATION_START_13" val="71.6"/>
  <p:tag name="ANNOTATION_END_13" val="71.6"/>
  <p:tag name="ANNOTATION_TOP_13" val="-30.3"/>
  <p:tag name="ANNOTATION_LEFT_13" val="-30.4"/>
  <p:tag name="ANNOTATION_WIDTH_13" val="636.8"/>
  <p:tag name="ANNOTATION_HEIGHT_13" val="492.6"/>
  <p:tag name="ANNOTATION_ANIMATION_13" val="4"/>
  <p:tag name="ANNOTATION_ROTATION_13" val="0"/>
  <p:tag name="ANNOTATION_SUB_TYPE_13" val="11"/>
  <p:tag name="ANNOTATION_LOOP_COUNT_13" val="1"/>
  <p:tag name="ANNOTATION_BOX_RADIUS_13" val="0"/>
  <p:tag name="ANNOTATION_SCALE_13" val="0"/>
  <p:tag name="ANNOTATION_BORDER_ALPHA_13" val="100"/>
  <p:tag name="ANNOTATION_BORDER_COLOR_13" val="16777215"/>
  <p:tag name="ANNOTATION_FILL_COLOR_13" val="855309"/>
  <p:tag name="ANNOTATION_FILL_ALPHA_13" val="50"/>
  <p:tag name="ANNOTATION_BORDER_WIDTH_13" val="2"/>
  <p:tag name="ANNOTATION_TYPE_14" val="2"/>
  <p:tag name="ANNOTATION_START_14" val="71.6"/>
  <p:tag name="ANNOTATION_TOP_14" val="145.4"/>
  <p:tag name="ANNOTATION_LEFT_14" val="485.5"/>
  <p:tag name="ANNOTATION_WIDTH_14" val="89.3"/>
  <p:tag name="ANNOTATION_HEIGHT_14" val="178.7"/>
  <p:tag name="ANNOTATION_ANIMATION_14" val="4"/>
  <p:tag name="ANNOTATION_ROTATION_14" val="0"/>
  <p:tag name="ANNOTATION_SUB_TYPE_14" val="11"/>
  <p:tag name="ANNOTATION_LOOP_COUNT_14" val="1"/>
  <p:tag name="ANNOTATION_BOX_RADIUS_14" val="5"/>
  <p:tag name="ANNOTATION_SCALE_14" val="0"/>
  <p:tag name="ANNOTATION_BORDER_ALPHA_14" val="100"/>
  <p:tag name="ANNOTATION_BORDER_COLOR_14" val="16777215"/>
  <p:tag name="ANNOTATION_FILL_COLOR_14" val="855309"/>
  <p:tag name="ANNOTATION_FILL_ALPHA_14" val="50"/>
  <p:tag name="ANNOTATION_BORDER_WIDTH_14" val="2"/>
  <p:tag name="ANNOTATION_COUNT" val="14"/>
  <p:tag name="ARTICULATE_SLIDE_GUID" val="16a30b6f-e006-4853-98ee-1002a43d1cc6"/>
  <p:tag name="ARTICULATE_SLIDE_PAUSE" val="0"/>
  <p:tag name="ARTICULATE_NAV_LEVEL" val="1"/>
  <p:tag name="ARTICULATE_PLAYLIST_ID" val="-1"/>
  <p:tag name="ARTICULATE_LOCK_SLIDE" val="0"/>
  <p:tag name="ARTICULATE_SLIDE_NAV" val="2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53"/>
  <p:tag name="ELAPSEDTIME" val="15.3"/>
  <p:tag name="ANNOTATION_TYPE_1" val="0"/>
  <p:tag name="ANNOTATION_START_1" val="8.8"/>
  <p:tag name="ANNOTATION_END_1" val="9.8"/>
  <p:tag name="ANNOTATION_TOP_1" val="208.4"/>
  <p:tag name="ANNOTATION_LEFT_1" val="470.3"/>
  <p:tag name="ANNOTATION_WIDTH_1" val="91.1"/>
  <p:tag name="ANNOTATION_HEIGHT_1" val="90.9"/>
  <p:tag name="ANNOTATION_ANIMATION_1" val="3"/>
  <p:tag name="ANNOTATION_ROTATION_1" val="18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START_2" val="9.8"/>
  <p:tag name="ANNOTATION_END_2" val="10.5"/>
  <p:tag name="ANNOTATION_TOP_2" val="233.9"/>
  <p:tag name="ANNOTATION_LEFT_2" val="395.5"/>
  <p:tag name="ANNOTATION_WIDTH_2" val="91.1"/>
  <p:tag name="ANNOTATION_HEIGHT_2" val="90.9"/>
  <p:tag name="ANNOTATION_ANIMATION_2" val="3"/>
  <p:tag name="ANNOTATION_ROTATION_2" val="180"/>
  <p:tag name="ANNOTATION_SUB_TYPE_2" val="2"/>
  <p:tag name="ANNOTATION_LOOP_COUNT_2" val="1"/>
  <p:tag name="ANNOTATION_BOX_RADIUS_2" val="0"/>
  <p:tag name="ANNOTATION_SCALE_2" val="125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0"/>
  <p:tag name="ANNOTATION_START_3" val="10.5"/>
  <p:tag name="ANNOTATION_END_3" val="11.0"/>
  <p:tag name="ANNOTATION_TOP_3" val="253.3"/>
  <p:tag name="ANNOTATION_LEFT_3" val="333.0"/>
  <p:tag name="ANNOTATION_WIDTH_3" val="91.1"/>
  <p:tag name="ANNOTATION_HEIGHT_3" val="90.9"/>
  <p:tag name="ANNOTATION_ANIMATION_3" val="3"/>
  <p:tag name="ANNOTATION_ROTATION_3" val="180"/>
  <p:tag name="ANNOTATION_SUB_TYPE_3" val="2"/>
  <p:tag name="ANNOTATION_LOOP_COUNT_3" val="1"/>
  <p:tag name="ANNOTATION_BOX_RADIUS_3" val="0"/>
  <p:tag name="ANNOTATION_SCALE_3" val="125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TYPE_4" val="0"/>
  <p:tag name="ANNOTATION_START_4" val="11.0"/>
  <p:tag name="ANNOTATION_END_4" val="11.7"/>
  <p:tag name="ANNOTATION_TOP_4" val="272.7"/>
  <p:tag name="ANNOTATION_LEFT_4" val="297.1"/>
  <p:tag name="ANNOTATION_WIDTH_4" val="91.1"/>
  <p:tag name="ANNOTATION_HEIGHT_4" val="90.9"/>
  <p:tag name="ANNOTATION_ANIMATION_4" val="3"/>
  <p:tag name="ANNOTATION_ROTATION_4" val="180"/>
  <p:tag name="ANNOTATION_SUB_TYPE_4" val="2"/>
  <p:tag name="ANNOTATION_LOOP_COUNT_4" val="1"/>
  <p:tag name="ANNOTATION_BOX_RADIUS_4" val="0"/>
  <p:tag name="ANNOTATION_SCALE_4" val="125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TYPE_5" val="0"/>
  <p:tag name="ANNOTATION_START_5" val="11.7"/>
  <p:tag name="ANNOTATION_TOP_5" val="290.8"/>
  <p:tag name="ANNOTATION_LEFT_5" val="259.4"/>
  <p:tag name="ANNOTATION_WIDTH_5" val="91.1"/>
  <p:tag name="ANNOTATION_HEIGHT_5" val="90.9"/>
  <p:tag name="ANNOTATION_ANIMATION_5" val="3"/>
  <p:tag name="ANNOTATION_ROTATION_5" val="180"/>
  <p:tag name="ANNOTATION_SUB_TYPE_5" val="2"/>
  <p:tag name="ANNOTATION_LOOP_COUNT_5" val="1"/>
  <p:tag name="ANNOTATION_BOX_RADIUS_5" val="0"/>
  <p:tag name="ANNOTATION_SCALE_5" val="125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COUNT" val="5"/>
  <p:tag name="ARTICULATE_SLIDE_GUID" val="d11c8d1c-363f-4716-a305-cb4bcec9b70c"/>
  <p:tag name="ARTICULATE_SLIDE_PAUSE" val="0"/>
  <p:tag name="ARTICULATE_NAV_LEVEL" val="2"/>
  <p:tag name="ARTICULATE_PLAYLIST_ID" val="-1"/>
  <p:tag name="ARTICULATE_LOCK_SLIDE" val="0"/>
  <p:tag name="ARTICULATE_SLIDE_NAV" val="2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55"/>
  <p:tag name="ELAPSEDTIME" val="24.1"/>
  <p:tag name="ANNOTATION_COUNT" val="0"/>
  <p:tag name="ARTICULATE_SLIDE_GUID" val="af4841a1-efd3-4f4a-ad94-ff41b207bcb1"/>
  <p:tag name="ARTICULATE_SLIDE_PAUSE" val="0"/>
  <p:tag name="ARTICULATE_NAV_LEVEL" val="2"/>
  <p:tag name="ARTICULATE_PLAYLIST_ID" val="-1"/>
  <p:tag name="ARTICULATE_LOCK_SLIDE" val="0"/>
  <p:tag name="ARTICULATE_SLIDE_NAV" val="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56"/>
  <p:tag name="TIMELINE" val="9.4"/>
  <p:tag name="ELAPSEDTIME" val="11.3"/>
  <p:tag name="ANNOTATION_COUNT" val="0"/>
  <p:tag name="ARTICULATE_SLIDE_GUID" val="42b0cfd2-5981-42a8-912c-9a5ccb1107f2"/>
  <p:tag name="ARTICULATE_SLIDE_PAUSE" val="0"/>
  <p:tag name="ARTICULATE_NAV_LEVEL" val="2"/>
  <p:tag name="ARTICULATE_PLAYLIST_ID" val="-1"/>
  <p:tag name="ARTICULATE_LOCK_SLIDE" val="0"/>
  <p:tag name="ARTICULATE_SLIDE_NAV" val="2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57"/>
  <p:tag name="ELAPSEDTIME" val="11.6"/>
  <p:tag name="ANNOTATION_COUNT" val="0"/>
  <p:tag name="ARTICULATE_SLIDE_GUID" val="2a3b4708-fbfc-4726-8477-89c7733f63ff"/>
  <p:tag name="ARTICULATE_SLIDE_PAUSE" val="0"/>
  <p:tag name="ARTICULATE_NAV_LEVEL" val="2"/>
  <p:tag name="ARTICULATE_PLAYLIST_ID" val="-1"/>
  <p:tag name="ARTICULATE_LOCK_SLIDE" val="0"/>
  <p:tag name="ARTICULATE_SLIDE_NAV" val="3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58"/>
  <p:tag name="ELAPSEDTIME" val="17.6"/>
  <p:tag name="ANNOTATION_COUNT" val="0"/>
  <p:tag name="ARTICULATE_SLIDE_GUID" val="4b8b7938-c91f-4e47-a87c-72b3fb726369"/>
  <p:tag name="ARTICULATE_SLIDE_PAUSE" val="0"/>
  <p:tag name="ARTICULATE_NAV_LEVEL" val="2"/>
  <p:tag name="ARTICULATE_PLAYLIST_ID" val="-1"/>
  <p:tag name="ARTICULATE_LOCK_SLIDE" val="0"/>
  <p:tag name="ARTICULATE_SLIDE_NAV" val="3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59"/>
  <p:tag name="ELAPSEDTIME" val="15.5"/>
  <p:tag name="ANNOTATION_COUNT" val="0"/>
  <p:tag name="ARTICULATE_SLIDE_GUID" val="b1de3b59-dc8c-4c66-b319-5b473916d660"/>
  <p:tag name="ARTICULATE_SLIDE_PAUSE" val="0"/>
  <p:tag name="ARTICULATE_NAV_LEVEL" val="2"/>
  <p:tag name="ARTICULATE_PLAYLIST_ID" val="-1"/>
  <p:tag name="ARTICULATE_LOCK_SLIDE" val="0"/>
  <p:tag name="ARTICULATE_SLIDE_NAV" val="3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60"/>
  <p:tag name="TIMELINE" val="11.1/20.4"/>
  <p:tag name="ELAPSEDTIME" val="31.7"/>
  <p:tag name="ANNOTATION_COUNT" val="0"/>
  <p:tag name="ARTICULATE_SLIDE_GUID" val="88462d74-7bab-40f1-9584-c8ea456a6af7"/>
  <p:tag name="ARTICULATE_SLIDE_PAUSE" val="0"/>
  <p:tag name="ARTICULATE_NAV_LEVEL" val="2"/>
  <p:tag name="ARTICULATE_PLAYLIST_ID" val="-1"/>
  <p:tag name="ARTICULATE_LOCK_SLIDE" val="0"/>
  <p:tag name="ARTICULATE_SLIDE_NAV" val="3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61"/>
  <p:tag name="TIMELINE" val="7.6"/>
  <p:tag name="ELAPSEDTIME" val="23.6"/>
  <p:tag name="ANNOTATION_COUNT" val="0"/>
  <p:tag name="ARTICULATE_SLIDE_GUID" val="ac3896fc-ddc8-4915-a5dd-6df5f2a2a8b8"/>
  <p:tag name="ARTICULATE_SLIDE_PAUSE" val="0"/>
  <p:tag name="ARTICULATE_NAV_LEVEL" val="2"/>
  <p:tag name="ARTICULATE_PLAYLIST_ID" val="-1"/>
  <p:tag name="ARTICULATE_LOCK_SLIDE" val="0"/>
  <p:tag name="ARTICULATE_SLIDE_NAV" val="3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62"/>
  <p:tag name="TIMELINE" val="8.4/12.0/14.0"/>
  <p:tag name="ELAPSEDTIME" val="28.2"/>
  <p:tag name="ANNOTATION_COUNT" val="0"/>
  <p:tag name="ARTICULATE_SLIDE_GUID" val="bcc79de8-071e-41c2-876e-a3ab30166b31"/>
  <p:tag name="ARTICULATE_SLIDE_PAUSE" val="0"/>
  <p:tag name="ARTICULATE_NAV_LEVEL" val="2"/>
  <p:tag name="ARTICULATE_PLAYLIST_ID" val="-1"/>
  <p:tag name="ARTICULATE_LOCK_SLIDE" val="0"/>
  <p:tag name="ARTICULATE_SLIDE_NAV" val="3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63"/>
  <p:tag name="TIMELINE" val="12.6"/>
  <p:tag name="ELAPSEDTIME" val="22.3"/>
  <p:tag name="ANNOTATION_COUNT" val="0"/>
  <p:tag name="ARTICULATE_SLIDE_GUID" val="020aaeb3-e471-4ae5-a86f-6f8511e27ed0"/>
  <p:tag name="ARTICULATE_SLIDE_PAUSE" val="0"/>
  <p:tag name="ARTICULATE_NAV_LEVEL" val="2"/>
  <p:tag name="ARTICULATE_PLAYLIST_ID" val="-1"/>
  <p:tag name="ARTICULATE_LOCK_SLIDE" val="0"/>
  <p:tag name="ARTICULATE_SLIDE_NAV" val="3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M_PROPERTIES_UNSET" val="1"/>
  <p:tag name="OVERRIDE" val="QUIZMAKER_QUIZ_SLIDE"/>
  <p:tag name="QUIZMAKER_QUIZ_TITLE" val="Are you Awake"/>
  <p:tag name="QUIZMAKER_QUIZ_FILENAME" val="C:\01Projects\PennDOT\Specific Traffic Training\Traffic Signal Construction and Inspection\08 Web Based Training\00_Slides\Are you Awake.quiz"/>
  <p:tag name="QUIZMAKER_QUIZ_SLIDE_ID" val="416"/>
  <p:tag name="QUIZMAKER_QUIZ_FORCE_UPDATE" val="0"/>
  <p:tag name="AQP_PASS_SCORE" val="80"/>
  <p:tag name="QUIZMAKER_LAST_MODIFY_DATE" val="41605.8587268519"/>
  <p:tag name="AQP_PASS_ACTION" val="2"/>
  <p:tag name="AQP_FAIL_ACTION" val="2"/>
  <p:tag name="AQP_TRAP" val="1"/>
  <p:tag name="AUDIO_ID" val="416"/>
  <p:tag name="ELAPSEDTIME" val="8.1"/>
  <p:tag name="ANNOTATION_COUNT" val="0"/>
  <p:tag name="ARTICULATE_SLIDE_GUID" val="801ecba8-ad97-4d17-ba1b-fefc15e42829"/>
  <p:tag name="ARTICULATE_TITLE_TAG" val="Quick Quiz"/>
  <p:tag name="ARTICULATE_SLIDE_PAUSE" val="0"/>
  <p:tag name="ARTICULATE_NAV_LEVEL" val="1"/>
  <p:tag name="ARTICULATE_PLAYLIST_ID" val="-1"/>
  <p:tag name="ARTICULATE_LOCK_SLIDE" val="0"/>
  <p:tag name="ARTICULATE_SLIDE_NAV" val="3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Q6Tc5t0a_files\slide0001_image001.jp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M_PROPERTY" val="1"/>
  <p:tag name="ART_QM_A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_QM_A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_QM_B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2"/>
  <p:tag name="TIMELINE" val="14.5"/>
  <p:tag name="ELAPSEDTIME" val="33.6"/>
  <p:tag name="ANNOTATION_COUNT" val="0"/>
  <p:tag name="ARTICULATE_SLIDE_GUID" val="11fa047a-f9a2-4f97-9b8b-5f4372937c8a"/>
  <p:tag name="ARTICULATE_SLIDE_PAUSE" val="0"/>
  <p:tag name="ARTICULATE_NAV_LEVEL" val="1"/>
  <p:tag name="ARTICULATE_PLAYLIST_ID" val="-1"/>
  <p:tag name="ARTICULATE_LOCK_SLIDE" val="0"/>
  <p:tag name="ARTICULATE_SLIDE_NAV" val="3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64"/>
  <p:tag name="ELAPSEDTIME" val="24.5"/>
  <p:tag name="ANNOTATION_TYPE_1" val="0"/>
  <p:tag name="ANNOTATION_START_1" val="21.2"/>
  <p:tag name="ANNOTATION_TOP_1" val="256.9"/>
  <p:tag name="ANNOTATION_LEFT_1" val="477.0"/>
  <p:tag name="ANNOTATION_WIDTH_1" val="91.1"/>
  <p:tag name="ANNOTATION_HEIGHT_1" val="90.9"/>
  <p:tag name="ANNOTATION_ANIMATION_1" val="3"/>
  <p:tag name="ANNOTATION_ROTATION_1" val="18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COUNT" val="1"/>
  <p:tag name="ARTICULATE_SLIDE_GUID" val="a899cb36-64f5-423e-86fd-550332ea356c"/>
  <p:tag name="ARTICULATE_SLIDE_PAUSE" val="1"/>
  <p:tag name="ARTICULATE_NAV_LEVEL" val="2"/>
  <p:tag name="ARTICULATE_PLAYLIST_ID" val="-1"/>
  <p:tag name="ARTICULATE_LOCK_SLIDE" val="0"/>
  <p:tag name="ARTICULATE_SLIDE_NAV" val="3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65"/>
  <p:tag name="ELAPSEDTIME" val="41.3"/>
  <p:tag name="ANNOTATION_TYPE_1" val="0"/>
  <p:tag name="ANNOTATION_START_1" val="26.1"/>
  <p:tag name="ANNOTATION_END_1" val="35.0"/>
  <p:tag name="ANNOTATION_TOP_1" val="328.4"/>
  <p:tag name="ANNOTATION_LEFT_1" val="538.9"/>
  <p:tag name="ANNOTATION_WIDTH_1" val="91.1"/>
  <p:tag name="ANNOTATION_HEIGHT_1" val="90.9"/>
  <p:tag name="ANNOTATION_ANIMATION_1" val="3"/>
  <p:tag name="ANNOTATION_ROTATION_1" val="18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2"/>
  <p:tag name="ANNOTATION_START_2" val="35.0"/>
  <p:tag name="ANNOTATION_END_2" val="35.0"/>
  <p:tag name="ANNOTATION_TOP_2" val="-30.3"/>
  <p:tag name="ANNOTATION_LEFT_2" val="-30.4"/>
  <p:tag name="ANNOTATION_WIDTH_2" val="636.8"/>
  <p:tag name="ANNOTATION_HEIGHT_2" val="492.6"/>
  <p:tag name="ANNOTATION_ANIMATION_2" val="4"/>
  <p:tag name="ANNOTATION_ROTATION_2" val="0"/>
  <p:tag name="ANNOTATION_SUB_TYPE_2" val="11"/>
  <p:tag name="ANNOTATION_LOOP_COUNT_2" val="1"/>
  <p:tag name="ANNOTATION_BOX_RADIUS_2" val="0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TYPE_3" val="2"/>
  <p:tag name="ANNOTATION_START_3" val="35.0"/>
  <p:tag name="ANNOTATION_TOP_3" val="293.9"/>
  <p:tag name="ANNOTATION_LEFT_3" val="239.4"/>
  <p:tag name="ANNOTATION_WIDTH_3" val="120.9"/>
  <p:tag name="ANNOTATION_HEIGHT_3" val="127.8"/>
  <p:tag name="ANNOTATION_ANIMATION_3" val="4"/>
  <p:tag name="ANNOTATION_ROTATION_3" val="0"/>
  <p:tag name="ANNOTATION_SUB_TYPE_3" val="11"/>
  <p:tag name="ANNOTATION_LOOP_COUNT_3" val="1"/>
  <p:tag name="ANNOTATION_BOX_RADIUS_3" val="5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COUNT" val="3"/>
  <p:tag name="ARTICULATE_SLIDE_GUID" val="2ad1c133-ad6a-4736-82c6-49fcee725f74"/>
  <p:tag name="ARTICULATE_SLIDE_PAUSE" val="1"/>
  <p:tag name="ARTICULATE_NAV_LEVEL" val="2"/>
  <p:tag name="ARTICULATE_PLAYLIST_ID" val="-1"/>
  <p:tag name="ARTICULATE_LOCK_SLIDE" val="0"/>
  <p:tag name="ARTICULATE_SLIDE_NAV" val="4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66"/>
  <p:tag name="ELAPSEDTIME" val="24.2"/>
  <p:tag name="ANNOTATION_TYPE_1" val="0"/>
  <p:tag name="ANNOTATION_START_1" val="14.5"/>
  <p:tag name="ANNOTATION_END_1" val="16.7"/>
  <p:tag name="ANNOTATION_TOP_1" val="286.0"/>
  <p:tag name="ANNOTATION_LEFT_1" val="261.9"/>
  <p:tag name="ANNOTATION_WIDTH_1" val="91.1"/>
  <p:tag name="ANNOTATION_HEIGHT_1" val="90.9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START_2" val="16.7"/>
  <p:tag name="ANNOTATION_END_2" val="18.6"/>
  <p:tag name="ANNOTATION_TOP_2" val="312.0"/>
  <p:tag name="ANNOTATION_LEFT_2" val="295.9"/>
  <p:tag name="ANNOTATION_WIDTH_2" val="91.1"/>
  <p:tag name="ANNOTATION_HEIGHT_2" val="90.9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25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0"/>
  <p:tag name="ANNOTATION_START_3" val="18.6"/>
  <p:tag name="ANNOTATION_TOP_3" val="263.6"/>
  <p:tag name="ANNOTATION_LEFT_3" val="337.2"/>
  <p:tag name="ANNOTATION_WIDTH_3" val="91.1"/>
  <p:tag name="ANNOTATION_HEIGHT_3" val="90.9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25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COUNT" val="3"/>
  <p:tag name="ARTICULATE_SLIDE_GUID" val="6dcd1656-f442-4912-a52b-9aec58ff20aa"/>
  <p:tag name="ARTICULATE_SLIDE_PAUSE" val="1"/>
  <p:tag name="ARTICULATE_NAV_LEVEL" val="2"/>
  <p:tag name="ARTICULATE_PLAYLIST_ID" val="-1"/>
  <p:tag name="ARTICULATE_LOCK_SLIDE" val="0"/>
  <p:tag name="ARTICULATE_SLIDE_NAV" val="4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5e98cf45-ded5-4992-9b06-f6ef5103909d"/>
  <p:tag name="AUDIO_ID" val="256"/>
  <p:tag name="ELAPSEDTIME" val="13.7"/>
  <p:tag name="ANNOTATION_COUNT" val="0"/>
  <p:tag name="ARTICULATE_SLIDE_PAUSE" val="0"/>
  <p:tag name="ARTICULATE_NAV_LEVEL" val="1"/>
  <p:tag name="ARTICULATE_PLAYLIST_ID" val="-1"/>
  <p:tag name="ARTICULATE_LOCK_SLIDE" val="0"/>
  <p:tag name="ARTICULATE_SLIDE_NAV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67"/>
  <p:tag name="ELAPSEDTIME" val="21.3"/>
  <p:tag name="ANNOTATION_COUNT" val="0"/>
  <p:tag name="ARTICULATE_SLIDE_GUID" val="029fd9ef-4424-4705-bce7-11a5c7d685f6"/>
  <p:tag name="ARTICULATE_SLIDE_PAUSE" val="1"/>
  <p:tag name="ARTICULATE_NAV_LEVEL" val="2"/>
  <p:tag name="ARTICULATE_PLAYLIST_ID" val="-1"/>
  <p:tag name="ARTICULATE_LOCK_SLIDE" val="0"/>
  <p:tag name="ARTICULATE_SLIDE_NAV" val="4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68"/>
  <p:tag name="ELAPSEDTIME" val="18.2"/>
  <p:tag name="ANNOTATION_COUNT" val="0"/>
  <p:tag name="ARTICULATE_SLIDE_GUID" val="4f23e882-6d59-48f4-b114-712a3d60b2a6"/>
  <p:tag name="ARTICULATE_SLIDE_PAUSE" val="1"/>
  <p:tag name="ARTICULATE_NAV_LEVEL" val="2"/>
  <p:tag name="ARTICULATE_PLAYLIST_ID" val="-1"/>
  <p:tag name="ARTICULATE_LOCK_SLIDE" val="0"/>
  <p:tag name="ARTICULATE_SLIDE_NAV" val="4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69"/>
  <p:tag name="ELAPSEDTIME" val="28.2"/>
  <p:tag name="ANNOTATION_COUNT" val="0"/>
  <p:tag name="ARTICULATE_SLIDE_GUID" val="6268b7e5-f17b-42be-87f3-062096e94f46"/>
  <p:tag name="ARTICULATE_SLIDE_PAUSE" val="1"/>
  <p:tag name="ARTICULATE_NAV_LEVEL" val="2"/>
  <p:tag name="ARTICULATE_PLAYLIST_ID" val="-1"/>
  <p:tag name="ARTICULATE_LOCK_SLIDE" val="0"/>
  <p:tag name="ARTICULATE_SLIDE_NAV" val="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mSskT7us_files\slide0001_image001.emz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0"/>
  <p:tag name="TIMELINE" val="23.9"/>
  <p:tag name="ELAPSEDTIME" val="35.1"/>
  <p:tag name="ANNOTATION_COUNT" val="0"/>
  <p:tag name="ARTICULATE_SLIDE_GUID" val="35e726d6-7351-4206-aa7b-9b14d081cb8a"/>
  <p:tag name="ARTICULATE_SLIDE_PAUSE" val="1"/>
  <p:tag name="ARTICULATE_NAV_LEVEL" val="2"/>
  <p:tag name="ARTICULATE_PLAYLIST_ID" val="-1"/>
  <p:tag name="ARTICULATE_LOCK_SLIDE" val="0"/>
  <p:tag name="ARTICULATE_SLIDE_NAV" val="4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SUaAXuaf_files\slide0001_image001.jp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1"/>
  <p:tag name="ELAPSEDTIME" val="20.8"/>
  <p:tag name="ANNOTATION_COUNT" val="0"/>
  <p:tag name="ARTICULATE_SLIDE_GUID" val="99b8453c-701d-4852-806c-3276e96ed2f1"/>
  <p:tag name="ARTICULATE_SLIDE_PAUSE" val="1"/>
  <p:tag name="ARTICULATE_NAV_LEVEL" val="2"/>
  <p:tag name="ARTICULATE_PLAYLIST_ID" val="-1"/>
  <p:tag name="ARTICULATE_LOCK_SLIDE" val="0"/>
  <p:tag name="ARTICULATE_SLIDE_NAV" val="4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2"/>
  <p:tag name="TIMELINE" val="24.7"/>
  <p:tag name="ELAPSEDTIME" val="28.4"/>
  <p:tag name="ANNOTATION_COUNT" val="0"/>
  <p:tag name="ARTICULATE_SLIDE_GUID" val="f42d8443-af11-4b86-80c0-ab160c6f3961"/>
  <p:tag name="ARTICULATE_SLIDE_PAUSE" val="1"/>
  <p:tag name="ARTICULATE_NAV_LEVEL" val="2"/>
  <p:tag name="ARTICULATE_PLAYLIST_ID" val="-1"/>
  <p:tag name="ARTICULATE_LOCK_SLIDE" val="0"/>
  <p:tag name="ARTICULATE_SLIDE_NAV" val="4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shVkmNhj_files\slide0001_image001.emz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3"/>
  <p:tag name="ELAPSEDTIME" val="21.3"/>
  <p:tag name="ANNOTATION_COUNT" val="0"/>
  <p:tag name="ARTICULATE_SLIDE_GUID" val="71c6b181-4c49-4852-bf5f-2ebd8234ca3c"/>
  <p:tag name="ARTICULATE_SLIDE_PAUSE" val="1"/>
  <p:tag name="ARTICULATE_NAV_LEVEL" val="2"/>
  <p:tag name="ARTICULATE_PLAYLIST_ID" val="-1"/>
  <p:tag name="ARTICULATE_LOCK_SLIDE" val="0"/>
  <p:tag name="ARTICULATE_SLIDE_NAV" val="4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UABTJaXl_files\slide0001_image001.emz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4"/>
  <p:tag name="ELAPSEDTIME" val="16.8"/>
  <p:tag name="ANNOTATION_COUNT" val="0"/>
  <p:tag name="ARTICULATE_SLIDE_GUID" val="ddead011-19bc-4324-934b-00da0eebe88b"/>
  <p:tag name="ARTICULATE_SLIDE_PAUSE" val="1"/>
  <p:tag name="ARTICULATE_NAV_LEVEL" val="2"/>
  <p:tag name="ARTICULATE_PLAYLIST_ID" val="-1"/>
  <p:tag name="ARTICULATE_LOCK_SLIDE" val="0"/>
  <p:tag name="ARTICULATE_SLIDE_NAV" val="4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hn\AppData\Local\Temp\articulate\presenter\imgtemp\B7FWU6qN_files\slide0001_image001.emz"/>
</p:tagLst>
</file>

<file path=ppt/theme/theme1.xml><?xml version="1.0" encoding="utf-8"?>
<a:theme xmlns:a="http://schemas.openxmlformats.org/drawingml/2006/main" name="PresentationPro_TechnologyTil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CDD80FE-421B-4B96-8B15-1459F021BD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3280</TotalTime>
  <Words>3274</Words>
  <Application>Microsoft Office PowerPoint</Application>
  <PresentationFormat>On-screen Show (4:3)</PresentationFormat>
  <Paragraphs>527</Paragraphs>
  <Slides>91</Slides>
  <Notes>91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3" baseType="lpstr">
      <vt:lpstr>PresentationPro_TechnologyTiles</vt:lpstr>
      <vt:lpstr>Bitmap Image</vt:lpstr>
      <vt:lpstr>Traffic Signal Construction and Inspection in Pennsylvania</vt:lpstr>
      <vt:lpstr>General</vt:lpstr>
      <vt:lpstr>Acceptance of Traffic Signal Materials</vt:lpstr>
      <vt:lpstr>Acceptance of Traffic Signal Materials</vt:lpstr>
      <vt:lpstr>Traffic Signal Product Approvals</vt:lpstr>
      <vt:lpstr>Traffic Signal Product Approvals</vt:lpstr>
      <vt:lpstr>Traffic Signal Product Approvals</vt:lpstr>
      <vt:lpstr>Traffic Signal Product Approvals</vt:lpstr>
      <vt:lpstr>Bulletin 15 Approval Process</vt:lpstr>
      <vt:lpstr>Bulletin 15 Approval Process</vt:lpstr>
      <vt:lpstr>Bulletin 15 Approval Process</vt:lpstr>
      <vt:lpstr>Bulletin 15 Approval Process</vt:lpstr>
      <vt:lpstr>Bulletin 15 Removal Actions</vt:lpstr>
      <vt:lpstr>Department Shop Drawing Approval</vt:lpstr>
      <vt:lpstr>Catalog Cut Sheets</vt:lpstr>
      <vt:lpstr>Catalog Cut Sheets</vt:lpstr>
      <vt:lpstr>Proprietary Equipment Approvals</vt:lpstr>
      <vt:lpstr>Testing</vt:lpstr>
      <vt:lpstr>Rotational Capacity Test</vt:lpstr>
      <vt:lpstr>High Strength Bolt Inspection Testing</vt:lpstr>
      <vt:lpstr>Bench Testing</vt:lpstr>
      <vt:lpstr>Bench Testing</vt:lpstr>
      <vt:lpstr>Bench Testing</vt:lpstr>
      <vt:lpstr>Field Testing</vt:lpstr>
      <vt:lpstr>Traffic Signal Specifications Sheet</vt:lpstr>
      <vt:lpstr>Example</vt:lpstr>
      <vt:lpstr>Item</vt:lpstr>
      <vt:lpstr>Publication 408, Materials</vt:lpstr>
      <vt:lpstr>Publication 408, Materials</vt:lpstr>
      <vt:lpstr>Publication 408, Materials</vt:lpstr>
      <vt:lpstr>Publication 408, Construction</vt:lpstr>
      <vt:lpstr>Publication 408, Measurement and Payment</vt:lpstr>
      <vt:lpstr>Publication 148, Standard Drawing</vt:lpstr>
      <vt:lpstr>Central Office Specification</vt:lpstr>
      <vt:lpstr>National Reference</vt:lpstr>
      <vt:lpstr>Active Product Approval Listing PennDOT Publication 35 (Bulletin 15)</vt:lpstr>
      <vt:lpstr>Are you Awake</vt:lpstr>
      <vt:lpstr>Common Electrical Materials</vt:lpstr>
      <vt:lpstr>Ground Wire</vt:lpstr>
      <vt:lpstr>Ground Rod</vt:lpstr>
      <vt:lpstr>Ground Rod Clamp</vt:lpstr>
      <vt:lpstr>Conduit</vt:lpstr>
      <vt:lpstr>Signal Wire</vt:lpstr>
      <vt:lpstr>Control Cable</vt:lpstr>
      <vt:lpstr>Junction Boxes</vt:lpstr>
      <vt:lpstr>Terminal Blocks</vt:lpstr>
      <vt:lpstr>Loop Feeder Cable</vt:lpstr>
      <vt:lpstr>Loop Splice</vt:lpstr>
      <vt:lpstr>Loop Wire (XHHW/DUCT)</vt:lpstr>
      <vt:lpstr>Traffic Signal Specific Materials</vt:lpstr>
      <vt:lpstr>Aluminum Sign</vt:lpstr>
      <vt:lpstr>Backplates</vt:lpstr>
      <vt:lpstr>Eyebolt, Turnbuckle, Strandvise</vt:lpstr>
      <vt:lpstr>6-pair Interconnect Cable</vt:lpstr>
      <vt:lpstr>LED Modules (Vehicle &amp; Ped) </vt:lpstr>
      <vt:lpstr>Messenger Cable</vt:lpstr>
      <vt:lpstr>Meter Base</vt:lpstr>
      <vt:lpstr>Pedestal (Pedestrian Signal)</vt:lpstr>
      <vt:lpstr>Pedestrian Signal</vt:lpstr>
      <vt:lpstr>Pedestrian Signal Mount</vt:lpstr>
      <vt:lpstr>Preformed Loops</vt:lpstr>
      <vt:lpstr>PTR Signs </vt:lpstr>
      <vt:lpstr>Push Button </vt:lpstr>
      <vt:lpstr>Riser Frames</vt:lpstr>
      <vt:lpstr>Service Cabinet </vt:lpstr>
      <vt:lpstr>Spanwire Hanger </vt:lpstr>
      <vt:lpstr>Tether &amp; Stabilizer Cable </vt:lpstr>
      <vt:lpstr>Tether Clamp</vt:lpstr>
      <vt:lpstr>4.8 Traffic Signal Specific Materials</vt:lpstr>
      <vt:lpstr>Vehicle Signal Bracket (Adj.) </vt:lpstr>
      <vt:lpstr>Vehicle Signal Visor</vt:lpstr>
      <vt:lpstr>Vehicle Signals </vt:lpstr>
      <vt:lpstr>Traffic Signal Controller Materials</vt:lpstr>
      <vt:lpstr>Controller Cabinet </vt:lpstr>
      <vt:lpstr>Controller </vt:lpstr>
      <vt:lpstr>Conflict Monitor</vt:lpstr>
      <vt:lpstr>Load Switch </vt:lpstr>
      <vt:lpstr>Flasher</vt:lpstr>
      <vt:lpstr>Detector Amplifier</vt:lpstr>
      <vt:lpstr>Isolator (DC and AC) </vt:lpstr>
      <vt:lpstr>Modem </vt:lpstr>
      <vt:lpstr>Relay (FTR) </vt:lpstr>
      <vt:lpstr>Preemption Interface (Cabinet) </vt:lpstr>
      <vt:lpstr>Preemption Detector (Field) </vt:lpstr>
      <vt:lpstr>GPS Time Sync Module </vt:lpstr>
      <vt:lpstr>Video &amp; Radar Detection Device </vt:lpstr>
      <vt:lpstr>Audible Pedestrian Signal </vt:lpstr>
      <vt:lpstr>Battery Back-up System </vt:lpstr>
      <vt:lpstr>Chapter 4 Quiz</vt:lpstr>
      <vt:lpstr>Module 4 Completion</vt:lpstr>
      <vt:lpstr>Remaining Modules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Traffic Signal Design in Pennsylvania</dc:title>
  <dc:creator>John Albeck</dc:creator>
  <dc:description>2010 technology powerpoint template from presentationpro.com</dc:description>
  <cp:lastModifiedBy> </cp:lastModifiedBy>
  <cp:revision>228</cp:revision>
  <dcterms:created xsi:type="dcterms:W3CDTF">2012-09-25T13:54:21Z</dcterms:created>
  <dcterms:modified xsi:type="dcterms:W3CDTF">2014-01-01T18:46:40Z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TC018813459991</vt:lpwstr>
  </property>
  <property fmtid="{D5CDD505-2E9C-101B-9397-08002B2CF9AE}" pid="3" name="ArticulateUseProject">
    <vt:lpwstr>1</vt:lpwstr>
  </property>
  <property fmtid="{D5CDD505-2E9C-101B-9397-08002B2CF9AE}" pid="4" name="ArticulateGUID">
    <vt:lpwstr>D25BA28E-A40C-4082-95B4-F239164585A6</vt:lpwstr>
  </property>
  <property fmtid="{D5CDD505-2E9C-101B-9397-08002B2CF9AE}" pid="5" name="ArticulatePath">
    <vt:lpwstr>04_Materials_and_Products</vt:lpwstr>
  </property>
  <property fmtid="{D5CDD505-2E9C-101B-9397-08002B2CF9AE}" pid="6" name="ArticulateProjectFull">
    <vt:lpwstr>C:\01Projects\PennDOT\Specific Traffic Training\Traffic Signal Construction and Inspection\08 Web Based Training\00_Slides\04_Materials_and_Products.ppta</vt:lpwstr>
  </property>
</Properties>
</file>